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257" r:id="rId2"/>
    <p:sldId id="258" r:id="rId3"/>
    <p:sldId id="273" r:id="rId4"/>
    <p:sldId id="259" r:id="rId5"/>
    <p:sldId id="260" r:id="rId6"/>
    <p:sldId id="274" r:id="rId7"/>
    <p:sldId id="275" r:id="rId8"/>
    <p:sldId id="276" r:id="rId9"/>
    <p:sldId id="277" r:id="rId10"/>
    <p:sldId id="278" r:id="rId11"/>
    <p:sldId id="279" r:id="rId12"/>
    <p:sldId id="261" r:id="rId13"/>
    <p:sldId id="262"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1" r:id="rId45"/>
    <p:sldId id="312" r:id="rId46"/>
    <p:sldId id="313" r:id="rId47"/>
    <p:sldId id="314" r:id="rId48"/>
    <p:sldId id="315" r:id="rId49"/>
    <p:sldId id="316"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4" r:id="rId85"/>
    <p:sldId id="353"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CDE07D0-FD87-44EB-A8D4-25FFB7B3AAEC}">
          <p14:sldIdLst>
            <p14:sldId id="257"/>
          </p14:sldIdLst>
        </p14:section>
        <p14:section name="Data Exploration" id="{325C0FFB-0AA2-490C-AC0B-EB5D505E7FE4}">
          <p14:sldIdLst>
            <p14:sldId id="258"/>
            <p14:sldId id="273"/>
          </p14:sldIdLst>
        </p14:section>
        <p14:section name="Cleaning Data" id="{2662BEE9-7455-456A-B1F3-BC193B50D0D3}">
          <p14:sldIdLst>
            <p14:sldId id="259"/>
            <p14:sldId id="260"/>
            <p14:sldId id="274"/>
            <p14:sldId id="275"/>
            <p14:sldId id="276"/>
            <p14:sldId id="277"/>
            <p14:sldId id="278"/>
          </p14:sldIdLst>
        </p14:section>
        <p14:section name="Exploratory Data Analysus" id="{DB7AE004-5321-4430-9CB1-C33449C65526}">
          <p14:sldIdLst>
            <p14:sldId id="279"/>
            <p14:sldId id="261"/>
            <p14:sldId id="262"/>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1"/>
            <p14:sldId id="312"/>
            <p14:sldId id="313"/>
            <p14:sldId id="314"/>
            <p14:sldId id="315"/>
            <p14:sldId id="316"/>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4"/>
            <p14:sldId id="3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402"/>
    <a:srgbClr val="035D03"/>
    <a:srgbClr val="13668F"/>
    <a:srgbClr val="B481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4" autoAdjust="0"/>
    <p:restoredTop sz="94660"/>
  </p:normalViewPr>
  <p:slideViewPr>
    <p:cSldViewPr snapToGrid="0">
      <p:cViewPr varScale="1">
        <p:scale>
          <a:sx n="78" d="100"/>
          <a:sy n="78" d="100"/>
        </p:scale>
        <p:origin x="331"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CAC33-1B2D-4F0E-A2C8-44062E3EE916}"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800F9-6DE7-4EB1-820E-297B1A36AC05}" type="slidenum">
              <a:rPr lang="en-US" smtClean="0"/>
              <a:t>‹#›</a:t>
            </a:fld>
            <a:endParaRPr lang="en-US"/>
          </a:p>
        </p:txBody>
      </p:sp>
    </p:spTree>
    <p:extLst>
      <p:ext uri="{BB962C8B-B14F-4D97-AF65-F5344CB8AC3E}">
        <p14:creationId xmlns:p14="http://schemas.microsoft.com/office/powerpoint/2010/main" val="1750075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800F9-6DE7-4EB1-820E-297B1A36AC05}" type="slidenum">
              <a:rPr lang="en-US" smtClean="0"/>
              <a:t>32</a:t>
            </a:fld>
            <a:endParaRPr lang="en-US"/>
          </a:p>
        </p:txBody>
      </p:sp>
    </p:spTree>
    <p:extLst>
      <p:ext uri="{BB962C8B-B14F-4D97-AF65-F5344CB8AC3E}">
        <p14:creationId xmlns:p14="http://schemas.microsoft.com/office/powerpoint/2010/main" val="2925793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EF6F-DC06-F553-51C6-5BA2AECD47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FD378-4263-DAFD-689B-BD3AABB48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B4A1E-5F59-D3DA-AA13-7CCC44F83B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853EDF-E1AA-8D25-FA1A-9224063FC4E2}"/>
              </a:ext>
            </a:extLst>
          </p:cNvPr>
          <p:cNvSpPr>
            <a:spLocks noGrp="1"/>
          </p:cNvSpPr>
          <p:nvPr>
            <p:ph type="sldNum" sz="quarter" idx="5"/>
          </p:nvPr>
        </p:nvSpPr>
        <p:spPr/>
        <p:txBody>
          <a:bodyPr/>
          <a:lstStyle/>
          <a:p>
            <a:fld id="{F5D800F9-6DE7-4EB1-820E-297B1A36AC05}" type="slidenum">
              <a:rPr lang="en-US" smtClean="0"/>
              <a:t>47</a:t>
            </a:fld>
            <a:endParaRPr lang="en-US"/>
          </a:p>
        </p:txBody>
      </p:sp>
    </p:spTree>
    <p:extLst>
      <p:ext uri="{BB962C8B-B14F-4D97-AF65-F5344CB8AC3E}">
        <p14:creationId xmlns:p14="http://schemas.microsoft.com/office/powerpoint/2010/main" val="60273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DA27A-16B7-51F4-AA66-749FF7D9E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A85AF-4C43-25B9-46F1-A0FB79810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E1F2A-85E3-A4F7-3FEF-A8B9788B3F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F16573-C2D2-4A6D-C8E0-D38F1D641609}"/>
              </a:ext>
            </a:extLst>
          </p:cNvPr>
          <p:cNvSpPr>
            <a:spLocks noGrp="1"/>
          </p:cNvSpPr>
          <p:nvPr>
            <p:ph type="sldNum" sz="quarter" idx="5"/>
          </p:nvPr>
        </p:nvSpPr>
        <p:spPr/>
        <p:txBody>
          <a:bodyPr/>
          <a:lstStyle/>
          <a:p>
            <a:fld id="{F5D800F9-6DE7-4EB1-820E-297B1A36AC05}" type="slidenum">
              <a:rPr lang="en-US" smtClean="0"/>
              <a:t>50</a:t>
            </a:fld>
            <a:endParaRPr lang="en-US"/>
          </a:p>
        </p:txBody>
      </p:sp>
    </p:spTree>
    <p:extLst>
      <p:ext uri="{BB962C8B-B14F-4D97-AF65-F5344CB8AC3E}">
        <p14:creationId xmlns:p14="http://schemas.microsoft.com/office/powerpoint/2010/main" val="374960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04B76-30A4-7FC7-9656-FCBB97340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8FDC3-5B19-90C4-B114-5C5B17A2C0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84A2E-3524-0A0F-DAD8-BDC4CBAA3D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05A56F-557E-8E06-5A74-84DA4088B295}"/>
              </a:ext>
            </a:extLst>
          </p:cNvPr>
          <p:cNvSpPr>
            <a:spLocks noGrp="1"/>
          </p:cNvSpPr>
          <p:nvPr>
            <p:ph type="sldNum" sz="quarter" idx="5"/>
          </p:nvPr>
        </p:nvSpPr>
        <p:spPr/>
        <p:txBody>
          <a:bodyPr/>
          <a:lstStyle/>
          <a:p>
            <a:fld id="{F5D800F9-6DE7-4EB1-820E-297B1A36AC05}" type="slidenum">
              <a:rPr lang="en-US" smtClean="0"/>
              <a:t>51</a:t>
            </a:fld>
            <a:endParaRPr lang="en-US"/>
          </a:p>
        </p:txBody>
      </p:sp>
    </p:spTree>
    <p:extLst>
      <p:ext uri="{BB962C8B-B14F-4D97-AF65-F5344CB8AC3E}">
        <p14:creationId xmlns:p14="http://schemas.microsoft.com/office/powerpoint/2010/main" val="4245917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B615E-EF1B-F78E-A431-03FA77CBB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256E14-EA79-1FC8-F2F9-22EF4CF69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53EE3-E819-E240-2E99-B61381904B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4DE834-BB53-2A2C-33C0-A16A3FADA159}"/>
              </a:ext>
            </a:extLst>
          </p:cNvPr>
          <p:cNvSpPr>
            <a:spLocks noGrp="1"/>
          </p:cNvSpPr>
          <p:nvPr>
            <p:ph type="sldNum" sz="quarter" idx="5"/>
          </p:nvPr>
        </p:nvSpPr>
        <p:spPr/>
        <p:txBody>
          <a:bodyPr/>
          <a:lstStyle/>
          <a:p>
            <a:fld id="{F5D800F9-6DE7-4EB1-820E-297B1A36AC05}" type="slidenum">
              <a:rPr lang="en-US" smtClean="0"/>
              <a:t>52</a:t>
            </a:fld>
            <a:endParaRPr lang="en-US"/>
          </a:p>
        </p:txBody>
      </p:sp>
    </p:spTree>
    <p:extLst>
      <p:ext uri="{BB962C8B-B14F-4D97-AF65-F5344CB8AC3E}">
        <p14:creationId xmlns:p14="http://schemas.microsoft.com/office/powerpoint/2010/main" val="2289492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84899-2AA6-40A6-F9FF-7D4B3D159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934E8A-526F-71AB-7128-A3916274C2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C3F8CD-720C-7E2C-9D10-CB5D79BC23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A41A46-6201-5C2A-0605-AA49F656B4D1}"/>
              </a:ext>
            </a:extLst>
          </p:cNvPr>
          <p:cNvSpPr>
            <a:spLocks noGrp="1"/>
          </p:cNvSpPr>
          <p:nvPr>
            <p:ph type="sldNum" sz="quarter" idx="5"/>
          </p:nvPr>
        </p:nvSpPr>
        <p:spPr/>
        <p:txBody>
          <a:bodyPr/>
          <a:lstStyle/>
          <a:p>
            <a:fld id="{F5D800F9-6DE7-4EB1-820E-297B1A36AC05}" type="slidenum">
              <a:rPr lang="en-US" smtClean="0"/>
              <a:t>55</a:t>
            </a:fld>
            <a:endParaRPr lang="en-US"/>
          </a:p>
        </p:txBody>
      </p:sp>
    </p:spTree>
    <p:extLst>
      <p:ext uri="{BB962C8B-B14F-4D97-AF65-F5344CB8AC3E}">
        <p14:creationId xmlns:p14="http://schemas.microsoft.com/office/powerpoint/2010/main" val="1779625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FC43C-924F-4513-F5B4-7254C554DF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70700-62AF-069E-3E8F-E4060706C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0BB40-EF52-7CD3-F582-91A6855255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95AE4-CED1-6356-0CF2-FFA26AAC66ED}"/>
              </a:ext>
            </a:extLst>
          </p:cNvPr>
          <p:cNvSpPr>
            <a:spLocks noGrp="1"/>
          </p:cNvSpPr>
          <p:nvPr>
            <p:ph type="sldNum" sz="quarter" idx="5"/>
          </p:nvPr>
        </p:nvSpPr>
        <p:spPr/>
        <p:txBody>
          <a:bodyPr/>
          <a:lstStyle/>
          <a:p>
            <a:fld id="{F5D800F9-6DE7-4EB1-820E-297B1A36AC05}" type="slidenum">
              <a:rPr lang="en-US" smtClean="0"/>
              <a:t>56</a:t>
            </a:fld>
            <a:endParaRPr lang="en-US"/>
          </a:p>
        </p:txBody>
      </p:sp>
    </p:spTree>
    <p:extLst>
      <p:ext uri="{BB962C8B-B14F-4D97-AF65-F5344CB8AC3E}">
        <p14:creationId xmlns:p14="http://schemas.microsoft.com/office/powerpoint/2010/main" val="375942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C5E8F-4DBD-153D-D821-A8D99C576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8FDEF-CBF2-979A-0F7A-7673E44D0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DFB28-FE71-FC09-EC84-5E670AD53C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0E105C-31ED-2358-8025-ABCE722CA76A}"/>
              </a:ext>
            </a:extLst>
          </p:cNvPr>
          <p:cNvSpPr>
            <a:spLocks noGrp="1"/>
          </p:cNvSpPr>
          <p:nvPr>
            <p:ph type="sldNum" sz="quarter" idx="5"/>
          </p:nvPr>
        </p:nvSpPr>
        <p:spPr/>
        <p:txBody>
          <a:bodyPr/>
          <a:lstStyle/>
          <a:p>
            <a:fld id="{F5D800F9-6DE7-4EB1-820E-297B1A36AC05}" type="slidenum">
              <a:rPr lang="en-US" smtClean="0"/>
              <a:t>59</a:t>
            </a:fld>
            <a:endParaRPr lang="en-US"/>
          </a:p>
        </p:txBody>
      </p:sp>
    </p:spTree>
    <p:extLst>
      <p:ext uri="{BB962C8B-B14F-4D97-AF65-F5344CB8AC3E}">
        <p14:creationId xmlns:p14="http://schemas.microsoft.com/office/powerpoint/2010/main" val="58997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912D2-DD45-01C3-0F84-C986983BD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20DB1-D0F9-8A2C-8A2F-BCD5A962C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AE87E-A005-5320-215C-FB07A81354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434162-0125-861C-F512-E95D2BC792D3}"/>
              </a:ext>
            </a:extLst>
          </p:cNvPr>
          <p:cNvSpPr>
            <a:spLocks noGrp="1"/>
          </p:cNvSpPr>
          <p:nvPr>
            <p:ph type="sldNum" sz="quarter" idx="5"/>
          </p:nvPr>
        </p:nvSpPr>
        <p:spPr/>
        <p:txBody>
          <a:bodyPr/>
          <a:lstStyle/>
          <a:p>
            <a:fld id="{F5D800F9-6DE7-4EB1-820E-297B1A36AC05}" type="slidenum">
              <a:rPr lang="en-US" smtClean="0"/>
              <a:t>60</a:t>
            </a:fld>
            <a:endParaRPr lang="en-US"/>
          </a:p>
        </p:txBody>
      </p:sp>
    </p:spTree>
    <p:extLst>
      <p:ext uri="{BB962C8B-B14F-4D97-AF65-F5344CB8AC3E}">
        <p14:creationId xmlns:p14="http://schemas.microsoft.com/office/powerpoint/2010/main" val="2602057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BA92D-FC33-0A96-DDBD-DF8202567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0145D-5401-1EF7-C82A-5731FF12A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DE97E7-ABB4-78EB-5630-C59B340226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B1388E-8594-792D-9889-3B9D997A4811}"/>
              </a:ext>
            </a:extLst>
          </p:cNvPr>
          <p:cNvSpPr>
            <a:spLocks noGrp="1"/>
          </p:cNvSpPr>
          <p:nvPr>
            <p:ph type="sldNum" sz="quarter" idx="5"/>
          </p:nvPr>
        </p:nvSpPr>
        <p:spPr/>
        <p:txBody>
          <a:bodyPr/>
          <a:lstStyle/>
          <a:p>
            <a:fld id="{F5D800F9-6DE7-4EB1-820E-297B1A36AC05}" type="slidenum">
              <a:rPr lang="en-US" smtClean="0"/>
              <a:t>63</a:t>
            </a:fld>
            <a:endParaRPr lang="en-US"/>
          </a:p>
        </p:txBody>
      </p:sp>
    </p:spTree>
    <p:extLst>
      <p:ext uri="{BB962C8B-B14F-4D97-AF65-F5344CB8AC3E}">
        <p14:creationId xmlns:p14="http://schemas.microsoft.com/office/powerpoint/2010/main" val="4282191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470EC-CADA-37D9-174B-4DE65FCE1E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AB1B8-A9A2-8FC2-A889-389D30E3F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4178E-766E-6CED-39ED-7BCD2F3406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D9700-C534-64AF-B11B-D631312B2AE6}"/>
              </a:ext>
            </a:extLst>
          </p:cNvPr>
          <p:cNvSpPr>
            <a:spLocks noGrp="1"/>
          </p:cNvSpPr>
          <p:nvPr>
            <p:ph type="sldNum" sz="quarter" idx="5"/>
          </p:nvPr>
        </p:nvSpPr>
        <p:spPr/>
        <p:txBody>
          <a:bodyPr/>
          <a:lstStyle/>
          <a:p>
            <a:fld id="{F5D800F9-6DE7-4EB1-820E-297B1A36AC05}" type="slidenum">
              <a:rPr lang="en-US" smtClean="0"/>
              <a:t>64</a:t>
            </a:fld>
            <a:endParaRPr lang="en-US"/>
          </a:p>
        </p:txBody>
      </p:sp>
    </p:spTree>
    <p:extLst>
      <p:ext uri="{BB962C8B-B14F-4D97-AF65-F5344CB8AC3E}">
        <p14:creationId xmlns:p14="http://schemas.microsoft.com/office/powerpoint/2010/main" val="1377156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80AC9-191B-0EB2-12A4-237DF5FA4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08C4C-C103-149D-712E-298E0A556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6F41D0-4929-C2C7-4A32-31E5A45D82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920A0A-66A8-44EB-611B-4A3A830C735B}"/>
              </a:ext>
            </a:extLst>
          </p:cNvPr>
          <p:cNvSpPr>
            <a:spLocks noGrp="1"/>
          </p:cNvSpPr>
          <p:nvPr>
            <p:ph type="sldNum" sz="quarter" idx="5"/>
          </p:nvPr>
        </p:nvSpPr>
        <p:spPr/>
        <p:txBody>
          <a:bodyPr/>
          <a:lstStyle/>
          <a:p>
            <a:fld id="{F5D800F9-6DE7-4EB1-820E-297B1A36AC05}" type="slidenum">
              <a:rPr lang="en-US" smtClean="0"/>
              <a:t>36</a:t>
            </a:fld>
            <a:endParaRPr lang="en-US"/>
          </a:p>
        </p:txBody>
      </p:sp>
    </p:spTree>
    <p:extLst>
      <p:ext uri="{BB962C8B-B14F-4D97-AF65-F5344CB8AC3E}">
        <p14:creationId xmlns:p14="http://schemas.microsoft.com/office/powerpoint/2010/main" val="1126600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B0807-B081-D59F-A9BF-3E8E3C2B9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35813-7784-E906-2C1E-401D92C10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37A0C7-D076-8909-95BD-61A2BAA7F5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16A45E-E5D6-DF81-C194-B01F4EFF1694}"/>
              </a:ext>
            </a:extLst>
          </p:cNvPr>
          <p:cNvSpPr>
            <a:spLocks noGrp="1"/>
          </p:cNvSpPr>
          <p:nvPr>
            <p:ph type="sldNum" sz="quarter" idx="5"/>
          </p:nvPr>
        </p:nvSpPr>
        <p:spPr/>
        <p:txBody>
          <a:bodyPr/>
          <a:lstStyle/>
          <a:p>
            <a:fld id="{F5D800F9-6DE7-4EB1-820E-297B1A36AC05}" type="slidenum">
              <a:rPr lang="en-US" smtClean="0"/>
              <a:t>68</a:t>
            </a:fld>
            <a:endParaRPr lang="en-US"/>
          </a:p>
        </p:txBody>
      </p:sp>
    </p:spTree>
    <p:extLst>
      <p:ext uri="{BB962C8B-B14F-4D97-AF65-F5344CB8AC3E}">
        <p14:creationId xmlns:p14="http://schemas.microsoft.com/office/powerpoint/2010/main" val="3037700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C8050-5DEA-3629-87CB-D698F9635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B871A-051E-BA60-D476-DFF6DAD78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7F3BE-CABE-8015-8CB2-1DE2409AD5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D4F956-1AF6-8E36-CDA6-8A876E957B95}"/>
              </a:ext>
            </a:extLst>
          </p:cNvPr>
          <p:cNvSpPr>
            <a:spLocks noGrp="1"/>
          </p:cNvSpPr>
          <p:nvPr>
            <p:ph type="sldNum" sz="quarter" idx="5"/>
          </p:nvPr>
        </p:nvSpPr>
        <p:spPr/>
        <p:txBody>
          <a:bodyPr/>
          <a:lstStyle/>
          <a:p>
            <a:fld id="{F5D800F9-6DE7-4EB1-820E-297B1A36AC05}" type="slidenum">
              <a:rPr lang="en-US" smtClean="0"/>
              <a:t>71</a:t>
            </a:fld>
            <a:endParaRPr lang="en-US"/>
          </a:p>
        </p:txBody>
      </p:sp>
    </p:spTree>
    <p:extLst>
      <p:ext uri="{BB962C8B-B14F-4D97-AF65-F5344CB8AC3E}">
        <p14:creationId xmlns:p14="http://schemas.microsoft.com/office/powerpoint/2010/main" val="1046618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2E90-7267-1084-EF71-CBEE0E534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471E9-2C74-3AB8-02F2-F55DBDCFD4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99E5B3-C9C3-C294-5C14-69511D1AE7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B82C29-8686-37FE-D624-ED750B08A8AA}"/>
              </a:ext>
            </a:extLst>
          </p:cNvPr>
          <p:cNvSpPr>
            <a:spLocks noGrp="1"/>
          </p:cNvSpPr>
          <p:nvPr>
            <p:ph type="sldNum" sz="quarter" idx="5"/>
          </p:nvPr>
        </p:nvSpPr>
        <p:spPr/>
        <p:txBody>
          <a:bodyPr/>
          <a:lstStyle/>
          <a:p>
            <a:fld id="{F5D800F9-6DE7-4EB1-820E-297B1A36AC05}" type="slidenum">
              <a:rPr lang="en-US" smtClean="0"/>
              <a:t>74</a:t>
            </a:fld>
            <a:endParaRPr lang="en-US"/>
          </a:p>
        </p:txBody>
      </p:sp>
    </p:spTree>
    <p:extLst>
      <p:ext uri="{BB962C8B-B14F-4D97-AF65-F5344CB8AC3E}">
        <p14:creationId xmlns:p14="http://schemas.microsoft.com/office/powerpoint/2010/main" val="1429957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84F02-563B-C3DF-9592-B35493DC4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F22147-E7B8-758C-21E5-5092B6892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8E1E9C-51D0-D123-A905-9D3045CBBA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764CF3-F70D-D3DF-6D0C-943CE2ED7339}"/>
              </a:ext>
            </a:extLst>
          </p:cNvPr>
          <p:cNvSpPr>
            <a:spLocks noGrp="1"/>
          </p:cNvSpPr>
          <p:nvPr>
            <p:ph type="sldNum" sz="quarter" idx="5"/>
          </p:nvPr>
        </p:nvSpPr>
        <p:spPr/>
        <p:txBody>
          <a:bodyPr/>
          <a:lstStyle/>
          <a:p>
            <a:fld id="{F5D800F9-6DE7-4EB1-820E-297B1A36AC05}" type="slidenum">
              <a:rPr lang="en-US" smtClean="0"/>
              <a:t>77</a:t>
            </a:fld>
            <a:endParaRPr lang="en-US"/>
          </a:p>
        </p:txBody>
      </p:sp>
    </p:spTree>
    <p:extLst>
      <p:ext uri="{BB962C8B-B14F-4D97-AF65-F5344CB8AC3E}">
        <p14:creationId xmlns:p14="http://schemas.microsoft.com/office/powerpoint/2010/main" val="2818453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9DAD-E846-6C2C-A178-40DAFD5B0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13132-1126-5432-20BE-1F2C83DCCD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872E1-C949-1947-494E-D60F445834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19D59A-5847-F86F-19DF-EAB586E61F97}"/>
              </a:ext>
            </a:extLst>
          </p:cNvPr>
          <p:cNvSpPr>
            <a:spLocks noGrp="1"/>
          </p:cNvSpPr>
          <p:nvPr>
            <p:ph type="sldNum" sz="quarter" idx="5"/>
          </p:nvPr>
        </p:nvSpPr>
        <p:spPr/>
        <p:txBody>
          <a:bodyPr/>
          <a:lstStyle/>
          <a:p>
            <a:fld id="{F5D800F9-6DE7-4EB1-820E-297B1A36AC05}" type="slidenum">
              <a:rPr lang="en-US" smtClean="0"/>
              <a:t>80</a:t>
            </a:fld>
            <a:endParaRPr lang="en-US"/>
          </a:p>
        </p:txBody>
      </p:sp>
    </p:spTree>
    <p:extLst>
      <p:ext uri="{BB962C8B-B14F-4D97-AF65-F5344CB8AC3E}">
        <p14:creationId xmlns:p14="http://schemas.microsoft.com/office/powerpoint/2010/main" val="3611701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FC10-6E3D-3DE4-98AE-E2B469A72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3636B-3FBC-9521-6455-F0A6CBCF1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705AA3-E1D7-4EC4-CA61-10FA75865E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F9107F-6863-B9FB-0F6B-01CA0319C769}"/>
              </a:ext>
            </a:extLst>
          </p:cNvPr>
          <p:cNvSpPr>
            <a:spLocks noGrp="1"/>
          </p:cNvSpPr>
          <p:nvPr>
            <p:ph type="sldNum" sz="quarter" idx="5"/>
          </p:nvPr>
        </p:nvSpPr>
        <p:spPr/>
        <p:txBody>
          <a:bodyPr/>
          <a:lstStyle/>
          <a:p>
            <a:fld id="{F5D800F9-6DE7-4EB1-820E-297B1A36AC05}" type="slidenum">
              <a:rPr lang="en-US" smtClean="0"/>
              <a:t>81</a:t>
            </a:fld>
            <a:endParaRPr lang="en-US"/>
          </a:p>
        </p:txBody>
      </p:sp>
    </p:spTree>
    <p:extLst>
      <p:ext uri="{BB962C8B-B14F-4D97-AF65-F5344CB8AC3E}">
        <p14:creationId xmlns:p14="http://schemas.microsoft.com/office/powerpoint/2010/main" val="3778601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63E45-AFE9-4362-896E-94E68CF2F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24EF8-9961-4343-7044-EC6D966BAB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C87E51-D2E0-1291-209F-5653E61B4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A91217-68FF-F646-5C8E-183FB7B643A4}"/>
              </a:ext>
            </a:extLst>
          </p:cNvPr>
          <p:cNvSpPr>
            <a:spLocks noGrp="1"/>
          </p:cNvSpPr>
          <p:nvPr>
            <p:ph type="sldNum" sz="quarter" idx="5"/>
          </p:nvPr>
        </p:nvSpPr>
        <p:spPr/>
        <p:txBody>
          <a:bodyPr/>
          <a:lstStyle/>
          <a:p>
            <a:fld id="{F5D800F9-6DE7-4EB1-820E-297B1A36AC05}" type="slidenum">
              <a:rPr lang="en-US" smtClean="0"/>
              <a:t>82</a:t>
            </a:fld>
            <a:endParaRPr lang="en-US"/>
          </a:p>
        </p:txBody>
      </p:sp>
    </p:spTree>
    <p:extLst>
      <p:ext uri="{BB962C8B-B14F-4D97-AF65-F5344CB8AC3E}">
        <p14:creationId xmlns:p14="http://schemas.microsoft.com/office/powerpoint/2010/main" val="3940112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5229-7A38-B34B-3EA2-E0D0F236C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3C7456-3CCF-2E81-22EB-47D189C4B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81FDF-469A-5911-EFBA-4A5CEEDF37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F94ED0-AF85-BA0D-7D23-DB4AEF209755}"/>
              </a:ext>
            </a:extLst>
          </p:cNvPr>
          <p:cNvSpPr>
            <a:spLocks noGrp="1"/>
          </p:cNvSpPr>
          <p:nvPr>
            <p:ph type="sldNum" sz="quarter" idx="5"/>
          </p:nvPr>
        </p:nvSpPr>
        <p:spPr/>
        <p:txBody>
          <a:bodyPr/>
          <a:lstStyle/>
          <a:p>
            <a:fld id="{F5D800F9-6DE7-4EB1-820E-297B1A36AC05}" type="slidenum">
              <a:rPr lang="en-US" smtClean="0"/>
              <a:t>83</a:t>
            </a:fld>
            <a:endParaRPr lang="en-US"/>
          </a:p>
        </p:txBody>
      </p:sp>
    </p:spTree>
    <p:extLst>
      <p:ext uri="{BB962C8B-B14F-4D97-AF65-F5344CB8AC3E}">
        <p14:creationId xmlns:p14="http://schemas.microsoft.com/office/powerpoint/2010/main" val="3963453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A342A-B805-6F8F-37F5-DE7F65A7F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33389D-DE67-8CDD-2648-294000551C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8CAD91-B1AF-4220-6B11-3AC6A1A9A3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77958-89A5-8453-A867-DF5D1A9F96A5}"/>
              </a:ext>
            </a:extLst>
          </p:cNvPr>
          <p:cNvSpPr>
            <a:spLocks noGrp="1"/>
          </p:cNvSpPr>
          <p:nvPr>
            <p:ph type="sldNum" sz="quarter" idx="5"/>
          </p:nvPr>
        </p:nvSpPr>
        <p:spPr/>
        <p:txBody>
          <a:bodyPr/>
          <a:lstStyle/>
          <a:p>
            <a:fld id="{F5D800F9-6DE7-4EB1-820E-297B1A36AC05}" type="slidenum">
              <a:rPr lang="en-US" smtClean="0"/>
              <a:t>84</a:t>
            </a:fld>
            <a:endParaRPr lang="en-US"/>
          </a:p>
        </p:txBody>
      </p:sp>
    </p:spTree>
    <p:extLst>
      <p:ext uri="{BB962C8B-B14F-4D97-AF65-F5344CB8AC3E}">
        <p14:creationId xmlns:p14="http://schemas.microsoft.com/office/powerpoint/2010/main" val="1401862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B736E-1334-1311-89C8-ED462FEC5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7B219-943D-73FA-4256-DB1367046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7A267-8006-9119-408C-CF6D8BE141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B2903E-479F-EB3C-C2CB-5D3BCBC2899C}"/>
              </a:ext>
            </a:extLst>
          </p:cNvPr>
          <p:cNvSpPr>
            <a:spLocks noGrp="1"/>
          </p:cNvSpPr>
          <p:nvPr>
            <p:ph type="sldNum" sz="quarter" idx="5"/>
          </p:nvPr>
        </p:nvSpPr>
        <p:spPr/>
        <p:txBody>
          <a:bodyPr/>
          <a:lstStyle/>
          <a:p>
            <a:fld id="{F5D800F9-6DE7-4EB1-820E-297B1A36AC05}" type="slidenum">
              <a:rPr lang="en-US" smtClean="0"/>
              <a:t>85</a:t>
            </a:fld>
            <a:endParaRPr lang="en-US"/>
          </a:p>
        </p:txBody>
      </p:sp>
    </p:spTree>
    <p:extLst>
      <p:ext uri="{BB962C8B-B14F-4D97-AF65-F5344CB8AC3E}">
        <p14:creationId xmlns:p14="http://schemas.microsoft.com/office/powerpoint/2010/main" val="3266034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BE881-35AC-3871-EE57-53014B0FF3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6EA48-0B78-1B41-2C58-A7DA961F13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BFFB9-9330-749D-792C-C9F66FA1E1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56E002-297C-21AF-AE93-FCE15F5C6317}"/>
              </a:ext>
            </a:extLst>
          </p:cNvPr>
          <p:cNvSpPr>
            <a:spLocks noGrp="1"/>
          </p:cNvSpPr>
          <p:nvPr>
            <p:ph type="sldNum" sz="quarter" idx="5"/>
          </p:nvPr>
        </p:nvSpPr>
        <p:spPr/>
        <p:txBody>
          <a:bodyPr/>
          <a:lstStyle/>
          <a:p>
            <a:fld id="{F5D800F9-6DE7-4EB1-820E-297B1A36AC05}" type="slidenum">
              <a:rPr lang="en-US" smtClean="0"/>
              <a:t>37</a:t>
            </a:fld>
            <a:endParaRPr lang="en-US"/>
          </a:p>
        </p:txBody>
      </p:sp>
    </p:spTree>
    <p:extLst>
      <p:ext uri="{BB962C8B-B14F-4D97-AF65-F5344CB8AC3E}">
        <p14:creationId xmlns:p14="http://schemas.microsoft.com/office/powerpoint/2010/main" val="257263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E74B6-F42C-DFC5-C630-60EF1033F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D6B782-C647-333A-A956-2FD9098C6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631E42-7907-79C0-8CD0-C78828621F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428643-B23D-5B60-65BE-EECE1ED5CC4E}"/>
              </a:ext>
            </a:extLst>
          </p:cNvPr>
          <p:cNvSpPr>
            <a:spLocks noGrp="1"/>
          </p:cNvSpPr>
          <p:nvPr>
            <p:ph type="sldNum" sz="quarter" idx="5"/>
          </p:nvPr>
        </p:nvSpPr>
        <p:spPr/>
        <p:txBody>
          <a:bodyPr/>
          <a:lstStyle/>
          <a:p>
            <a:fld id="{F5D800F9-6DE7-4EB1-820E-297B1A36AC05}" type="slidenum">
              <a:rPr lang="en-US" smtClean="0"/>
              <a:t>38</a:t>
            </a:fld>
            <a:endParaRPr lang="en-US"/>
          </a:p>
        </p:txBody>
      </p:sp>
    </p:spTree>
    <p:extLst>
      <p:ext uri="{BB962C8B-B14F-4D97-AF65-F5344CB8AC3E}">
        <p14:creationId xmlns:p14="http://schemas.microsoft.com/office/powerpoint/2010/main" val="2716079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B5666-EA43-1767-7BD9-CB5BF9552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0EB11-0C2A-7810-4D4A-26A9BFF8B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00EADB-A3B0-4CC4-B175-79BA68A080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043998-262D-ECDC-D7BA-BA2EADBE4014}"/>
              </a:ext>
            </a:extLst>
          </p:cNvPr>
          <p:cNvSpPr>
            <a:spLocks noGrp="1"/>
          </p:cNvSpPr>
          <p:nvPr>
            <p:ph type="sldNum" sz="quarter" idx="5"/>
          </p:nvPr>
        </p:nvSpPr>
        <p:spPr/>
        <p:txBody>
          <a:bodyPr/>
          <a:lstStyle/>
          <a:p>
            <a:fld id="{F5D800F9-6DE7-4EB1-820E-297B1A36AC05}" type="slidenum">
              <a:rPr lang="en-US" smtClean="0"/>
              <a:t>39</a:t>
            </a:fld>
            <a:endParaRPr lang="en-US"/>
          </a:p>
        </p:txBody>
      </p:sp>
    </p:spTree>
    <p:extLst>
      <p:ext uri="{BB962C8B-B14F-4D97-AF65-F5344CB8AC3E}">
        <p14:creationId xmlns:p14="http://schemas.microsoft.com/office/powerpoint/2010/main" val="1169313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9BFD2-21D8-424B-35D8-F64067AC9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F467B-9203-9460-B7F2-2BEC3DE158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FFF2F-23DE-C10D-A9B4-233B051BAC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51CBD1-B6D7-F744-A1F4-C18997F06995}"/>
              </a:ext>
            </a:extLst>
          </p:cNvPr>
          <p:cNvSpPr>
            <a:spLocks noGrp="1"/>
          </p:cNvSpPr>
          <p:nvPr>
            <p:ph type="sldNum" sz="quarter" idx="5"/>
          </p:nvPr>
        </p:nvSpPr>
        <p:spPr/>
        <p:txBody>
          <a:bodyPr/>
          <a:lstStyle/>
          <a:p>
            <a:fld id="{F5D800F9-6DE7-4EB1-820E-297B1A36AC05}" type="slidenum">
              <a:rPr lang="en-US" smtClean="0"/>
              <a:t>40</a:t>
            </a:fld>
            <a:endParaRPr lang="en-US"/>
          </a:p>
        </p:txBody>
      </p:sp>
    </p:spTree>
    <p:extLst>
      <p:ext uri="{BB962C8B-B14F-4D97-AF65-F5344CB8AC3E}">
        <p14:creationId xmlns:p14="http://schemas.microsoft.com/office/powerpoint/2010/main" val="3709771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5D4DD-BB8A-C9AE-B079-C644C84AA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CA4A7-ED52-8E62-1062-4DB1631B5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0E820-A820-2188-BED1-FBCD93676C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536CE5-3B40-611E-7D79-7D6E11813702}"/>
              </a:ext>
            </a:extLst>
          </p:cNvPr>
          <p:cNvSpPr>
            <a:spLocks noGrp="1"/>
          </p:cNvSpPr>
          <p:nvPr>
            <p:ph type="sldNum" sz="quarter" idx="5"/>
          </p:nvPr>
        </p:nvSpPr>
        <p:spPr/>
        <p:txBody>
          <a:bodyPr/>
          <a:lstStyle/>
          <a:p>
            <a:fld id="{F5D800F9-6DE7-4EB1-820E-297B1A36AC05}" type="slidenum">
              <a:rPr lang="en-US" smtClean="0"/>
              <a:t>44</a:t>
            </a:fld>
            <a:endParaRPr lang="en-US"/>
          </a:p>
        </p:txBody>
      </p:sp>
    </p:spTree>
    <p:extLst>
      <p:ext uri="{BB962C8B-B14F-4D97-AF65-F5344CB8AC3E}">
        <p14:creationId xmlns:p14="http://schemas.microsoft.com/office/powerpoint/2010/main" val="802513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E53D0-114D-8D2D-02F9-4B38DE083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100BB-1C88-A1CA-652A-726A467CB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3E1516-DF10-6F74-4BE8-892139A8ED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FE6139-AA89-FF97-4814-39AB610C63BF}"/>
              </a:ext>
            </a:extLst>
          </p:cNvPr>
          <p:cNvSpPr>
            <a:spLocks noGrp="1"/>
          </p:cNvSpPr>
          <p:nvPr>
            <p:ph type="sldNum" sz="quarter" idx="5"/>
          </p:nvPr>
        </p:nvSpPr>
        <p:spPr/>
        <p:txBody>
          <a:bodyPr/>
          <a:lstStyle/>
          <a:p>
            <a:fld id="{F5D800F9-6DE7-4EB1-820E-297B1A36AC05}" type="slidenum">
              <a:rPr lang="en-US" smtClean="0"/>
              <a:t>45</a:t>
            </a:fld>
            <a:endParaRPr lang="en-US"/>
          </a:p>
        </p:txBody>
      </p:sp>
    </p:spTree>
    <p:extLst>
      <p:ext uri="{BB962C8B-B14F-4D97-AF65-F5344CB8AC3E}">
        <p14:creationId xmlns:p14="http://schemas.microsoft.com/office/powerpoint/2010/main" val="1228104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8825A-BFCA-2544-AE4E-F67338CC4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5DFF2C-44F8-726C-A731-FFD3D770F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B7B79-1B07-8ABC-01AF-9CCDD51BA5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533271-4955-B3A1-3AAB-810EA282D8EE}"/>
              </a:ext>
            </a:extLst>
          </p:cNvPr>
          <p:cNvSpPr>
            <a:spLocks noGrp="1"/>
          </p:cNvSpPr>
          <p:nvPr>
            <p:ph type="sldNum" sz="quarter" idx="5"/>
          </p:nvPr>
        </p:nvSpPr>
        <p:spPr/>
        <p:txBody>
          <a:bodyPr/>
          <a:lstStyle/>
          <a:p>
            <a:fld id="{F5D800F9-6DE7-4EB1-820E-297B1A36AC05}" type="slidenum">
              <a:rPr lang="en-US" smtClean="0"/>
              <a:t>46</a:t>
            </a:fld>
            <a:endParaRPr lang="en-US"/>
          </a:p>
        </p:txBody>
      </p:sp>
    </p:spTree>
    <p:extLst>
      <p:ext uri="{BB962C8B-B14F-4D97-AF65-F5344CB8AC3E}">
        <p14:creationId xmlns:p14="http://schemas.microsoft.com/office/powerpoint/2010/main" val="1182748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4F8847-F0CE-4EDD-B916-CCE3787FB17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2153192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4F8847-F0CE-4EDD-B916-CCE3787FB17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39967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4F8847-F0CE-4EDD-B916-CCE3787FB17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357307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4F8847-F0CE-4EDD-B916-CCE3787FB17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305-AC9D-45A0-90FE-0F15060882F3}"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09011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4F8847-F0CE-4EDD-B916-CCE3787FB17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60060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C4F8847-F0CE-4EDD-B916-CCE3787FB179}" type="datetimeFigureOut">
              <a:rPr lang="en-US" smtClean="0"/>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30480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C4F8847-F0CE-4EDD-B916-CCE3787FB179}" type="datetimeFigureOut">
              <a:rPr lang="en-US" smtClean="0"/>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2243019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4F8847-F0CE-4EDD-B916-CCE3787FB17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1681568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4F8847-F0CE-4EDD-B916-CCE3787FB17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149563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4F8847-F0CE-4EDD-B916-CCE3787FB17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1391495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4F8847-F0CE-4EDD-B916-CCE3787FB17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1036953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4F8847-F0CE-4EDD-B916-CCE3787FB17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78352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4F8847-F0CE-4EDD-B916-CCE3787FB179}" type="datetimeFigureOut">
              <a:rPr lang="en-US" smtClean="0"/>
              <a:t>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2813755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4F8847-F0CE-4EDD-B916-CCE3787FB179}" type="datetimeFigureOut">
              <a:rPr lang="en-US" smtClean="0"/>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33659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4F8847-F0CE-4EDD-B916-CCE3787FB179}" type="datetimeFigureOut">
              <a:rPr lang="en-US" smtClean="0"/>
              <a:t>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2114911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4F8847-F0CE-4EDD-B916-CCE3787FB17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519182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4F8847-F0CE-4EDD-B916-CCE3787FB17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305-AC9D-45A0-90FE-0F15060882F3}" type="slidenum">
              <a:rPr lang="en-US" smtClean="0"/>
              <a:t>‹#›</a:t>
            </a:fld>
            <a:endParaRPr lang="en-US"/>
          </a:p>
        </p:txBody>
      </p:sp>
    </p:spTree>
    <p:extLst>
      <p:ext uri="{BB962C8B-B14F-4D97-AF65-F5344CB8AC3E}">
        <p14:creationId xmlns:p14="http://schemas.microsoft.com/office/powerpoint/2010/main" val="1803065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C4F8847-F0CE-4EDD-B916-CCE3787FB179}" type="datetimeFigureOut">
              <a:rPr lang="en-US" smtClean="0"/>
              <a:t>2/27/2025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C6B0305-AC9D-45A0-90FE-0F15060882F3}" type="slidenum">
              <a:rPr lang="en-US" smtClean="0"/>
              <a:t>‹#›</a:t>
            </a:fld>
            <a:endParaRPr lang="en-US"/>
          </a:p>
        </p:txBody>
      </p:sp>
    </p:spTree>
    <p:extLst>
      <p:ext uri="{BB962C8B-B14F-4D97-AF65-F5344CB8AC3E}">
        <p14:creationId xmlns:p14="http://schemas.microsoft.com/office/powerpoint/2010/main" val="121866323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image" Target="../media/image6.jpg"/><Relationship Id="rId16" Type="http://schemas.openxmlformats.org/officeDocument/2006/relationships/image" Target="../media/image20.svg"/><Relationship Id="rId1" Type="http://schemas.openxmlformats.org/officeDocument/2006/relationships/slideLayout" Target="../slideLayouts/slideLayout1.xml"/><Relationship Id="rId6" Type="http://schemas.openxmlformats.org/officeDocument/2006/relationships/image" Target="../media/image10.jpg"/><Relationship Id="rId11" Type="http://schemas.openxmlformats.org/officeDocument/2006/relationships/image" Target="../media/image15.pn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sv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40.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51.sv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50.png"/><Relationship Id="rId5" Type="http://schemas.openxmlformats.org/officeDocument/2006/relationships/image" Target="../media/image9.jpeg"/><Relationship Id="rId10" Type="http://schemas.openxmlformats.org/officeDocument/2006/relationships/image" Target="../media/image49.png"/><Relationship Id="rId4" Type="http://schemas.openxmlformats.org/officeDocument/2006/relationships/image" Target="../media/image8.jpeg"/><Relationship Id="rId9" Type="http://schemas.openxmlformats.org/officeDocument/2006/relationships/image" Target="../media/image48.png"/><Relationship Id="rId14" Type="http://schemas.openxmlformats.org/officeDocument/2006/relationships/image" Target="../media/image42.svg"/></Relationships>
</file>

<file path=ppt/slides/_rels/slide1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42.sv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1.png"/><Relationship Id="rId5" Type="http://schemas.openxmlformats.org/officeDocument/2006/relationships/image" Target="../media/image9.jpeg"/><Relationship Id="rId10" Type="http://schemas.openxmlformats.org/officeDocument/2006/relationships/image" Target="../media/image51.svg"/><Relationship Id="rId4" Type="http://schemas.openxmlformats.org/officeDocument/2006/relationships/image" Target="../media/image8.jpe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55.png"/><Relationship Id="rId5" Type="http://schemas.openxmlformats.org/officeDocument/2006/relationships/image" Target="../media/image9.jpeg"/><Relationship Id="rId10" Type="http://schemas.openxmlformats.org/officeDocument/2006/relationships/image" Target="../media/image51.svg"/><Relationship Id="rId4" Type="http://schemas.openxmlformats.org/officeDocument/2006/relationships/image" Target="../media/image8.jpe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56.png"/><Relationship Id="rId5" Type="http://schemas.openxmlformats.org/officeDocument/2006/relationships/image" Target="../media/image9.jpeg"/><Relationship Id="rId10" Type="http://schemas.openxmlformats.org/officeDocument/2006/relationships/image" Target="../media/image51.svg"/><Relationship Id="rId4" Type="http://schemas.openxmlformats.org/officeDocument/2006/relationships/image" Target="../media/image8.jpe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57.png"/><Relationship Id="rId5" Type="http://schemas.openxmlformats.org/officeDocument/2006/relationships/image" Target="../media/image9.jpeg"/><Relationship Id="rId10" Type="http://schemas.openxmlformats.org/officeDocument/2006/relationships/image" Target="../media/image51.svg"/><Relationship Id="rId4" Type="http://schemas.openxmlformats.org/officeDocument/2006/relationships/image" Target="../media/image8.jpe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58.png"/><Relationship Id="rId5" Type="http://schemas.openxmlformats.org/officeDocument/2006/relationships/image" Target="../media/image9.jpeg"/><Relationship Id="rId10" Type="http://schemas.openxmlformats.org/officeDocument/2006/relationships/image" Target="../media/image51.svg"/><Relationship Id="rId4" Type="http://schemas.openxmlformats.org/officeDocument/2006/relationships/image" Target="../media/image8.jpeg"/><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59.png"/><Relationship Id="rId5" Type="http://schemas.openxmlformats.org/officeDocument/2006/relationships/image" Target="../media/image9.jpeg"/><Relationship Id="rId10" Type="http://schemas.openxmlformats.org/officeDocument/2006/relationships/image" Target="../media/image51.svg"/><Relationship Id="rId4" Type="http://schemas.openxmlformats.org/officeDocument/2006/relationships/image" Target="../media/image8.jpeg"/><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60.png"/><Relationship Id="rId5" Type="http://schemas.openxmlformats.org/officeDocument/2006/relationships/image" Target="../media/image9.jpeg"/><Relationship Id="rId10" Type="http://schemas.openxmlformats.org/officeDocument/2006/relationships/image" Target="../media/image51.svg"/><Relationship Id="rId4" Type="http://schemas.openxmlformats.org/officeDocument/2006/relationships/image" Target="../media/image8.jpe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12" Type="http://schemas.openxmlformats.org/officeDocument/2006/relationships/image" Target="../media/image42.sv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1.png"/><Relationship Id="rId5" Type="http://schemas.openxmlformats.org/officeDocument/2006/relationships/image" Target="../media/image9.jpeg"/><Relationship Id="rId10" Type="http://schemas.openxmlformats.org/officeDocument/2006/relationships/image" Target="../media/image64.png"/><Relationship Id="rId4" Type="http://schemas.openxmlformats.org/officeDocument/2006/relationships/image" Target="../media/image8.jpe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28.png"/><Relationship Id="rId5" Type="http://schemas.openxmlformats.org/officeDocument/2006/relationships/image" Target="../media/image9.jpeg"/><Relationship Id="rId10" Type="http://schemas.openxmlformats.org/officeDocument/2006/relationships/image" Target="../media/image27.png"/><Relationship Id="rId4" Type="http://schemas.openxmlformats.org/officeDocument/2006/relationships/image" Target="../media/image8.jpe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9.sv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2.svg"/><Relationship Id="rId5" Type="http://schemas.openxmlformats.org/officeDocument/2006/relationships/image" Target="../media/image8.jpeg"/><Relationship Id="rId15" Type="http://schemas.openxmlformats.org/officeDocument/2006/relationships/image" Target="../media/image42.svg"/><Relationship Id="rId10" Type="http://schemas.openxmlformats.org/officeDocument/2006/relationships/image" Target="../media/image61.png"/><Relationship Id="rId4" Type="http://schemas.openxmlformats.org/officeDocument/2006/relationships/image" Target="../media/image7.png"/><Relationship Id="rId9" Type="http://schemas.openxmlformats.org/officeDocument/2006/relationships/image" Target="../media/image51.svg"/><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2.sv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2.svg"/><Relationship Id="rId5" Type="http://schemas.openxmlformats.org/officeDocument/2006/relationships/image" Target="../media/image8.jpeg"/><Relationship Id="rId10" Type="http://schemas.openxmlformats.org/officeDocument/2006/relationships/image" Target="../media/image61.png"/><Relationship Id="rId4" Type="http://schemas.openxmlformats.org/officeDocument/2006/relationships/image" Target="../media/image7.png"/><Relationship Id="rId9" Type="http://schemas.openxmlformats.org/officeDocument/2006/relationships/image" Target="../media/image51.sv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6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8.png"/><Relationship Id="rId5" Type="http://schemas.openxmlformats.org/officeDocument/2006/relationships/image" Target="../media/image8.jpeg"/><Relationship Id="rId10" Type="http://schemas.openxmlformats.org/officeDocument/2006/relationships/image" Target="../media/image73.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4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76.png"/></Relationships>
</file>

<file path=ppt/slides/_rels/slide4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4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4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33.svg"/></Relationships>
</file>

<file path=ppt/slides/_rels/slide5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5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5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42.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41.png"/><Relationship Id="rId5" Type="http://schemas.openxmlformats.org/officeDocument/2006/relationships/image" Target="../media/image8.jpeg"/><Relationship Id="rId10" Type="http://schemas.openxmlformats.org/officeDocument/2006/relationships/image" Target="../media/image80.png"/><Relationship Id="rId4" Type="http://schemas.openxmlformats.org/officeDocument/2006/relationships/image" Target="../media/image7.png"/><Relationship Id="rId9" Type="http://schemas.openxmlformats.org/officeDocument/2006/relationships/image" Target="../media/image62.svg"/></Relationships>
</file>

<file path=ppt/slides/_rels/slide5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81.png"/></Relationships>
</file>

<file path=ppt/slides/_rels/slide5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12" Type="http://schemas.openxmlformats.org/officeDocument/2006/relationships/image" Target="../media/image42.sv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1.png"/><Relationship Id="rId5" Type="http://schemas.openxmlformats.org/officeDocument/2006/relationships/image" Target="../media/image9.jpeg"/><Relationship Id="rId10" Type="http://schemas.openxmlformats.org/officeDocument/2006/relationships/image" Target="../media/image83.png"/><Relationship Id="rId4" Type="http://schemas.openxmlformats.org/officeDocument/2006/relationships/image" Target="../media/image8.jpeg"/><Relationship Id="rId9" Type="http://schemas.openxmlformats.org/officeDocument/2006/relationships/image" Target="../media/image82.png"/></Relationships>
</file>

<file path=ppt/slides/_rels/slide5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5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84.png"/></Relationships>
</file>

<file path=ppt/slides/_rels/slide5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85.png"/></Relationships>
</file>

<file path=ppt/slides/_rels/slide5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10" Type="http://schemas.openxmlformats.org/officeDocument/2006/relationships/image" Target="../media/image33.svg"/><Relationship Id="rId4" Type="http://schemas.openxmlformats.org/officeDocument/2006/relationships/image" Target="../media/image8.jpeg"/><Relationship Id="rId9" Type="http://schemas.openxmlformats.org/officeDocument/2006/relationships/image" Target="../media/image32.png"/></Relationships>
</file>

<file path=ppt/slides/_rels/slide6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6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86.png"/></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87.png"/></Relationships>
</file>

<file path=ppt/slides/_rels/slide6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69.svg"/><Relationship Id="rId5" Type="http://schemas.openxmlformats.org/officeDocument/2006/relationships/image" Target="../media/image8.jpe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2.svg"/><Relationship Id="rId14" Type="http://schemas.openxmlformats.org/officeDocument/2006/relationships/image" Target="../media/image42.svg"/></Relationships>
</file>

<file path=ppt/slides/_rels/slide6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4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41.png"/><Relationship Id="rId5" Type="http://schemas.openxmlformats.org/officeDocument/2006/relationships/image" Target="../media/image8.jpeg"/><Relationship Id="rId10" Type="http://schemas.openxmlformats.org/officeDocument/2006/relationships/image" Target="../media/image87.png"/><Relationship Id="rId4" Type="http://schemas.openxmlformats.org/officeDocument/2006/relationships/image" Target="../media/image7.png"/><Relationship Id="rId9" Type="http://schemas.openxmlformats.org/officeDocument/2006/relationships/image" Target="../media/image62.svg"/></Relationships>
</file>

<file path=ppt/slides/_rels/slide6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66.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0.png"/></Relationships>
</file>

<file path=ppt/slides/_rels/slide6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1.png"/></Relationships>
</file>

<file path=ppt/slides/_rels/slide6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42.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41.png"/><Relationship Id="rId5" Type="http://schemas.openxmlformats.org/officeDocument/2006/relationships/image" Target="../media/image8.jpeg"/><Relationship Id="rId10" Type="http://schemas.openxmlformats.org/officeDocument/2006/relationships/image" Target="../media/image91.png"/><Relationship Id="rId4" Type="http://schemas.openxmlformats.org/officeDocument/2006/relationships/image" Target="../media/image7.png"/><Relationship Id="rId9" Type="http://schemas.openxmlformats.org/officeDocument/2006/relationships/image" Target="../media/image89.svg"/></Relationships>
</file>

<file path=ppt/slides/_rels/slide6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2.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33.svg"/></Relationships>
</file>

<file path=ppt/slides/_rels/slide7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3.png"/></Relationships>
</file>

<file path=ppt/slides/_rels/slide7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42.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41.png"/><Relationship Id="rId5" Type="http://schemas.openxmlformats.org/officeDocument/2006/relationships/image" Target="../media/image8.jpeg"/><Relationship Id="rId10" Type="http://schemas.openxmlformats.org/officeDocument/2006/relationships/image" Target="../media/image93.png"/><Relationship Id="rId4" Type="http://schemas.openxmlformats.org/officeDocument/2006/relationships/image" Target="../media/image7.png"/><Relationship Id="rId9" Type="http://schemas.openxmlformats.org/officeDocument/2006/relationships/image" Target="../media/image89.svg"/></Relationships>
</file>

<file path=ppt/slides/_rels/slide7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4.png"/></Relationships>
</file>

<file path=ppt/slides/_rels/slide73.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5.png"/></Relationships>
</file>

<file path=ppt/slides/_rels/slide7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42.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41.png"/><Relationship Id="rId5" Type="http://schemas.openxmlformats.org/officeDocument/2006/relationships/image" Target="../media/image8.jpeg"/><Relationship Id="rId10" Type="http://schemas.openxmlformats.org/officeDocument/2006/relationships/image" Target="../media/image95.png"/><Relationship Id="rId4" Type="http://schemas.openxmlformats.org/officeDocument/2006/relationships/image" Target="../media/image7.png"/><Relationship Id="rId9" Type="http://schemas.openxmlformats.org/officeDocument/2006/relationships/image" Target="../media/image89.svg"/></Relationships>
</file>

<file path=ppt/slides/_rels/slide7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6.png"/></Relationships>
</file>

<file path=ppt/slides/_rels/slide76.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7.png"/></Relationships>
</file>

<file path=ppt/slides/_rels/slide7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42.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41.png"/><Relationship Id="rId5" Type="http://schemas.openxmlformats.org/officeDocument/2006/relationships/image" Target="../media/image8.jpeg"/><Relationship Id="rId10" Type="http://schemas.openxmlformats.org/officeDocument/2006/relationships/image" Target="../media/image97.png"/><Relationship Id="rId4" Type="http://schemas.openxmlformats.org/officeDocument/2006/relationships/image" Target="../media/image7.png"/><Relationship Id="rId9" Type="http://schemas.openxmlformats.org/officeDocument/2006/relationships/image" Target="../media/image89.svg"/></Relationships>
</file>

<file path=ppt/slides/_rels/slide7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8.png"/></Relationships>
</file>

<file path=ppt/slides/_rels/slide7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42.svg"/><Relationship Id="rId5" Type="http://schemas.openxmlformats.org/officeDocument/2006/relationships/image" Target="../media/image9.jpeg"/><Relationship Id="rId10" Type="http://schemas.openxmlformats.org/officeDocument/2006/relationships/image" Target="../media/image41.png"/><Relationship Id="rId4" Type="http://schemas.openxmlformats.org/officeDocument/2006/relationships/image" Target="../media/image8.jpeg"/><Relationship Id="rId9" Type="http://schemas.openxmlformats.org/officeDocument/2006/relationships/image" Target="../media/image99.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10" Type="http://schemas.openxmlformats.org/officeDocument/2006/relationships/image" Target="../media/image33.svg"/><Relationship Id="rId4" Type="http://schemas.openxmlformats.org/officeDocument/2006/relationships/image" Target="../media/image8.jpeg"/><Relationship Id="rId9" Type="http://schemas.openxmlformats.org/officeDocument/2006/relationships/image" Target="../media/image32.png"/></Relationships>
</file>

<file path=ppt/slides/_rels/slide8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42.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41.png"/><Relationship Id="rId5" Type="http://schemas.openxmlformats.org/officeDocument/2006/relationships/image" Target="../media/image8.jpeg"/><Relationship Id="rId10" Type="http://schemas.openxmlformats.org/officeDocument/2006/relationships/image" Target="../media/image99.png"/><Relationship Id="rId4" Type="http://schemas.openxmlformats.org/officeDocument/2006/relationships/image" Target="../media/image7.png"/><Relationship Id="rId9" Type="http://schemas.openxmlformats.org/officeDocument/2006/relationships/image" Target="../media/image89.svg"/></Relationships>
</file>

<file path=ppt/slides/_rels/slide81.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sv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03.svg"/><Relationship Id="rId5" Type="http://schemas.openxmlformats.org/officeDocument/2006/relationships/image" Target="../media/image8.jpeg"/><Relationship Id="rId15" Type="http://schemas.openxmlformats.org/officeDocument/2006/relationships/image" Target="../media/image107.svg"/><Relationship Id="rId10" Type="http://schemas.openxmlformats.org/officeDocument/2006/relationships/image" Target="../media/image102.png"/><Relationship Id="rId4" Type="http://schemas.openxmlformats.org/officeDocument/2006/relationships/image" Target="../media/image7.png"/><Relationship Id="rId9" Type="http://schemas.openxmlformats.org/officeDocument/2006/relationships/image" Target="../media/image101.svg"/><Relationship Id="rId14" Type="http://schemas.openxmlformats.org/officeDocument/2006/relationships/image" Target="../media/image106.png"/></Relationships>
</file>

<file path=ppt/slides/_rels/slide82.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11.svg"/><Relationship Id="rId5" Type="http://schemas.openxmlformats.org/officeDocument/2006/relationships/image" Target="../media/image8.jpeg"/><Relationship Id="rId15" Type="http://schemas.openxmlformats.org/officeDocument/2006/relationships/image" Target="../media/image107.svg"/><Relationship Id="rId10" Type="http://schemas.openxmlformats.org/officeDocument/2006/relationships/image" Target="../media/image110.png"/><Relationship Id="rId4" Type="http://schemas.openxmlformats.org/officeDocument/2006/relationships/image" Target="../media/image7.png"/><Relationship Id="rId9" Type="http://schemas.openxmlformats.org/officeDocument/2006/relationships/image" Target="../media/image109.svg"/><Relationship Id="rId14" Type="http://schemas.openxmlformats.org/officeDocument/2006/relationships/image" Target="../media/image106.png"/></Relationships>
</file>

<file path=ppt/slides/_rels/slide8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7.sv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17.svg"/><Relationship Id="rId5" Type="http://schemas.openxmlformats.org/officeDocument/2006/relationships/image" Target="../media/image8.jpeg"/><Relationship Id="rId10" Type="http://schemas.openxmlformats.org/officeDocument/2006/relationships/image" Target="../media/image116.png"/><Relationship Id="rId4" Type="http://schemas.openxmlformats.org/officeDocument/2006/relationships/image" Target="../media/image7.png"/><Relationship Id="rId9" Type="http://schemas.openxmlformats.org/officeDocument/2006/relationships/image" Target="../media/image115.sv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07.sv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21.svg"/><Relationship Id="rId5" Type="http://schemas.openxmlformats.org/officeDocument/2006/relationships/image" Target="../media/image8.jpeg"/><Relationship Id="rId10" Type="http://schemas.openxmlformats.org/officeDocument/2006/relationships/image" Target="../media/image120.png"/><Relationship Id="rId4" Type="http://schemas.openxmlformats.org/officeDocument/2006/relationships/image" Target="../media/image7.png"/><Relationship Id="rId9" Type="http://schemas.openxmlformats.org/officeDocument/2006/relationships/image" Target="../media/image119.svg"/></Relationships>
</file>

<file path=ppt/slides/_rels/slide8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33.svg"/><Relationship Id="rId5" Type="http://schemas.openxmlformats.org/officeDocument/2006/relationships/image" Target="../media/image9.jpeg"/><Relationship Id="rId10" Type="http://schemas.openxmlformats.org/officeDocument/2006/relationships/image" Target="../media/image32.png"/><Relationship Id="rId4" Type="http://schemas.openxmlformats.org/officeDocument/2006/relationships/image" Target="../media/image8.jpe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B5EDC701-2677-A59E-80C9-B57452C8EDA9}"/>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7" name="Group 16">
            <a:extLst>
              <a:ext uri="{FF2B5EF4-FFF2-40B4-BE49-F238E27FC236}">
                <a16:creationId xmlns:a16="http://schemas.microsoft.com/office/drawing/2014/main" id="{A8DB10AA-CD5A-2E89-4BA9-F0EE9D7F8517}"/>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8" name="Rectangle 17">
              <a:extLst>
                <a:ext uri="{FF2B5EF4-FFF2-40B4-BE49-F238E27FC236}">
                  <a16:creationId xmlns:a16="http://schemas.microsoft.com/office/drawing/2014/main" id="{C14089A5-A768-AC2E-EE66-9F193FD880E8}"/>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09A216D-DD44-D494-86B0-9A31095A1610}"/>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E89307-6046-FC2A-AA3D-260576F579C7}"/>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6F14CEF-E206-56D0-558F-96F31CB48261}"/>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D40CF1E-460B-1B74-B75D-82910B2F24A7}"/>
              </a:ext>
            </a:extLst>
          </p:cNvPr>
          <p:cNvSpPr txBox="1"/>
          <p:nvPr/>
        </p:nvSpPr>
        <p:spPr>
          <a:xfrm>
            <a:off x="2054943" y="212469"/>
            <a:ext cx="7908231" cy="584775"/>
          </a:xfrm>
          <a:prstGeom prst="rect">
            <a:avLst/>
          </a:prstGeom>
          <a:noFill/>
        </p:spPr>
        <p:txBody>
          <a:bodyPr wrap="square" rtlCol="0">
            <a:spAutoFit/>
          </a:bodyPr>
          <a:lstStyle/>
          <a:p>
            <a:r>
              <a:rPr lang="en-US" sz="3200" dirty="0">
                <a:solidFill>
                  <a:schemeClr val="accent6">
                    <a:lumMod val="40000"/>
                    <a:lumOff val="60000"/>
                  </a:schemeClr>
                </a:solidFill>
                <a:latin typeface="Lucida Calligraphy" panose="03010101010101010101" pitchFamily="66" charset="0"/>
              </a:rPr>
              <a:t>Student Grading Dataset Analysis</a:t>
            </a:r>
          </a:p>
        </p:txBody>
      </p:sp>
      <p:sp>
        <p:nvSpPr>
          <p:cNvPr id="6" name="TextBox 5">
            <a:extLst>
              <a:ext uri="{FF2B5EF4-FFF2-40B4-BE49-F238E27FC236}">
                <a16:creationId xmlns:a16="http://schemas.microsoft.com/office/drawing/2014/main" id="{37DA8E64-6C8D-736A-2AA0-C06B9CA61F59}"/>
              </a:ext>
            </a:extLst>
          </p:cNvPr>
          <p:cNvSpPr txBox="1"/>
          <p:nvPr/>
        </p:nvSpPr>
        <p:spPr>
          <a:xfrm>
            <a:off x="812068" y="1065728"/>
            <a:ext cx="1659837" cy="646331"/>
          </a:xfrm>
          <a:prstGeom prst="rect">
            <a:avLst/>
          </a:prstGeom>
          <a:noFill/>
        </p:spPr>
        <p:txBody>
          <a:bodyPr wrap="square" rtlCol="0">
            <a:spAutoFit/>
          </a:bodyPr>
          <a:lstStyle/>
          <a:p>
            <a:r>
              <a:rPr lang="en-US" sz="3600" dirty="0">
                <a:solidFill>
                  <a:schemeClr val="accent1">
                    <a:lumMod val="60000"/>
                    <a:lumOff val="40000"/>
                  </a:schemeClr>
                </a:solidFill>
                <a:latin typeface="Candara" panose="020E0502030303020204" pitchFamily="34" charset="0"/>
              </a:rPr>
              <a:t>Steps:</a:t>
            </a:r>
          </a:p>
        </p:txBody>
      </p:sp>
      <p:sp>
        <p:nvSpPr>
          <p:cNvPr id="8" name="TextBox 7">
            <a:extLst>
              <a:ext uri="{FF2B5EF4-FFF2-40B4-BE49-F238E27FC236}">
                <a16:creationId xmlns:a16="http://schemas.microsoft.com/office/drawing/2014/main" id="{81182DD0-AC37-7654-919B-543D9414E942}"/>
              </a:ext>
            </a:extLst>
          </p:cNvPr>
          <p:cNvSpPr txBox="1"/>
          <p:nvPr/>
        </p:nvSpPr>
        <p:spPr>
          <a:xfrm>
            <a:off x="1381013" y="1977855"/>
            <a:ext cx="8606737" cy="400110"/>
          </a:xfrm>
          <a:prstGeom prst="rect">
            <a:avLst/>
          </a:prstGeom>
          <a:noFill/>
        </p:spPr>
        <p:txBody>
          <a:bodyPr wrap="square" rtlCol="0">
            <a:spAutoFit/>
          </a:bodyPr>
          <a:lstStyle/>
          <a:p>
            <a:r>
              <a:rPr lang="en-US" sz="2000" dirty="0">
                <a:solidFill>
                  <a:schemeClr val="tx2">
                    <a:lumMod val="40000"/>
                    <a:lumOff val="60000"/>
                  </a:schemeClr>
                </a:solidFill>
                <a:latin typeface="Cavolini" panose="03000502040302020204" pitchFamily="66" charset="0"/>
                <a:cs typeface="Cavolini" panose="03000502040302020204" pitchFamily="66" charset="0"/>
              </a:rPr>
              <a:t>Loading the dataset and exploring its structure.</a:t>
            </a:r>
          </a:p>
        </p:txBody>
      </p:sp>
      <p:sp>
        <p:nvSpPr>
          <p:cNvPr id="10" name="TextBox 9">
            <a:extLst>
              <a:ext uri="{FF2B5EF4-FFF2-40B4-BE49-F238E27FC236}">
                <a16:creationId xmlns:a16="http://schemas.microsoft.com/office/drawing/2014/main" id="{BC107A0A-AF02-F5BE-8BD4-005F51D3F81B}"/>
              </a:ext>
            </a:extLst>
          </p:cNvPr>
          <p:cNvSpPr txBox="1"/>
          <p:nvPr/>
        </p:nvSpPr>
        <p:spPr>
          <a:xfrm>
            <a:off x="1381013" y="2692615"/>
            <a:ext cx="8854368" cy="400110"/>
          </a:xfrm>
          <a:prstGeom prst="rect">
            <a:avLst/>
          </a:prstGeom>
          <a:noFill/>
        </p:spPr>
        <p:txBody>
          <a:bodyPr wrap="square" rtlCol="0">
            <a:spAutoFit/>
          </a:bodyPr>
          <a:lstStyle/>
          <a:p>
            <a:r>
              <a:rPr lang="en-US" sz="2000" dirty="0">
                <a:solidFill>
                  <a:schemeClr val="tx2">
                    <a:lumMod val="40000"/>
                    <a:lumOff val="60000"/>
                  </a:schemeClr>
                </a:solidFill>
                <a:latin typeface="Cavolini" panose="03000502040302020204" pitchFamily="66" charset="0"/>
                <a:cs typeface="Cavolini" panose="03000502040302020204" pitchFamily="66" charset="0"/>
              </a:rPr>
              <a:t>Handling missing values and performing basic data cleaning. </a:t>
            </a:r>
          </a:p>
        </p:txBody>
      </p:sp>
      <p:sp>
        <p:nvSpPr>
          <p:cNvPr id="11" name="TextBox 10">
            <a:extLst>
              <a:ext uri="{FF2B5EF4-FFF2-40B4-BE49-F238E27FC236}">
                <a16:creationId xmlns:a16="http://schemas.microsoft.com/office/drawing/2014/main" id="{1DEEC050-D07E-1D65-B9F1-86B384435B0D}"/>
              </a:ext>
            </a:extLst>
          </p:cNvPr>
          <p:cNvSpPr txBox="1"/>
          <p:nvPr/>
        </p:nvSpPr>
        <p:spPr>
          <a:xfrm>
            <a:off x="1381013" y="3407375"/>
            <a:ext cx="9473800" cy="400110"/>
          </a:xfrm>
          <a:prstGeom prst="rect">
            <a:avLst/>
          </a:prstGeom>
          <a:noFill/>
        </p:spPr>
        <p:txBody>
          <a:bodyPr wrap="square" rtlCol="0">
            <a:spAutoFit/>
          </a:bodyPr>
          <a:lstStyle/>
          <a:p>
            <a:r>
              <a:rPr lang="en-US" sz="2000" dirty="0">
                <a:solidFill>
                  <a:schemeClr val="tx2">
                    <a:lumMod val="40000"/>
                    <a:lumOff val="60000"/>
                  </a:schemeClr>
                </a:solidFill>
                <a:latin typeface="Cavolini" panose="03000502040302020204" pitchFamily="66" charset="0"/>
                <a:cs typeface="Cavolini" panose="03000502040302020204" pitchFamily="66" charset="0"/>
              </a:rPr>
              <a:t>Conducting exploratory data analysis (EDA) using visualizations.</a:t>
            </a:r>
          </a:p>
        </p:txBody>
      </p:sp>
      <p:sp>
        <p:nvSpPr>
          <p:cNvPr id="12" name="TextBox 11">
            <a:extLst>
              <a:ext uri="{FF2B5EF4-FFF2-40B4-BE49-F238E27FC236}">
                <a16:creationId xmlns:a16="http://schemas.microsoft.com/office/drawing/2014/main" id="{437FF0AD-F601-68DB-48BB-5D3150F66FEF}"/>
              </a:ext>
            </a:extLst>
          </p:cNvPr>
          <p:cNvSpPr txBox="1"/>
          <p:nvPr/>
        </p:nvSpPr>
        <p:spPr>
          <a:xfrm>
            <a:off x="1381012" y="4122135"/>
            <a:ext cx="8952691" cy="400110"/>
          </a:xfrm>
          <a:prstGeom prst="rect">
            <a:avLst/>
          </a:prstGeom>
          <a:noFill/>
        </p:spPr>
        <p:txBody>
          <a:bodyPr wrap="square" rtlCol="0">
            <a:spAutoFit/>
          </a:bodyPr>
          <a:lstStyle/>
          <a:p>
            <a:r>
              <a:rPr lang="en-US" sz="2000" dirty="0">
                <a:solidFill>
                  <a:schemeClr val="tx2">
                    <a:lumMod val="40000"/>
                    <a:lumOff val="60000"/>
                  </a:schemeClr>
                </a:solidFill>
                <a:latin typeface="Cavolini" panose="03000502040302020204" pitchFamily="66" charset="0"/>
                <a:cs typeface="Cavolini" panose="03000502040302020204" pitchFamily="66" charset="0"/>
              </a:rPr>
              <a:t>Identifying correlations and patterns in student performance. </a:t>
            </a:r>
          </a:p>
        </p:txBody>
      </p:sp>
      <p:sp>
        <p:nvSpPr>
          <p:cNvPr id="13" name="TextBox 12">
            <a:extLst>
              <a:ext uri="{FF2B5EF4-FFF2-40B4-BE49-F238E27FC236}">
                <a16:creationId xmlns:a16="http://schemas.microsoft.com/office/drawing/2014/main" id="{0E22DDC2-425A-E0A3-F9AB-854324F5F3C3}"/>
              </a:ext>
            </a:extLst>
          </p:cNvPr>
          <p:cNvSpPr txBox="1"/>
          <p:nvPr/>
        </p:nvSpPr>
        <p:spPr>
          <a:xfrm>
            <a:off x="1381012" y="4836895"/>
            <a:ext cx="8606737" cy="400110"/>
          </a:xfrm>
          <a:prstGeom prst="rect">
            <a:avLst/>
          </a:prstGeom>
          <a:noFill/>
        </p:spPr>
        <p:txBody>
          <a:bodyPr wrap="square" rtlCol="0">
            <a:spAutoFit/>
          </a:bodyPr>
          <a:lstStyle/>
          <a:p>
            <a:r>
              <a:rPr lang="en-US" sz="2000" dirty="0">
                <a:solidFill>
                  <a:schemeClr val="tx2">
                    <a:lumMod val="40000"/>
                    <a:lumOff val="60000"/>
                  </a:schemeClr>
                </a:solidFill>
                <a:latin typeface="Cavolini" panose="03000502040302020204" pitchFamily="66" charset="0"/>
                <a:cs typeface="Cavolini" panose="03000502040302020204" pitchFamily="66" charset="0"/>
              </a:rPr>
              <a:t>Presenting findings in a well-structured report.</a:t>
            </a:r>
          </a:p>
        </p:txBody>
      </p:sp>
      <p:pic>
        <p:nvPicPr>
          <p:cNvPr id="15" name="Graphic 14" descr="Badge 3 outline">
            <a:extLst>
              <a:ext uri="{FF2B5EF4-FFF2-40B4-BE49-F238E27FC236}">
                <a16:creationId xmlns:a16="http://schemas.microsoft.com/office/drawing/2014/main" id="{FC49D309-A82B-DD78-B9C6-AED7042303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327" y="3333301"/>
            <a:ext cx="556711" cy="556711"/>
          </a:xfrm>
          <a:prstGeom prst="rect">
            <a:avLst/>
          </a:prstGeom>
        </p:spPr>
      </p:pic>
      <p:pic>
        <p:nvPicPr>
          <p:cNvPr id="22" name="Graphic 21" descr="Badge 1 outline">
            <a:extLst>
              <a:ext uri="{FF2B5EF4-FFF2-40B4-BE49-F238E27FC236}">
                <a16:creationId xmlns:a16="http://schemas.microsoft.com/office/drawing/2014/main" id="{8F700B53-A72E-E177-3CA2-C0FECF5E3B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3369" y="1883996"/>
            <a:ext cx="556712" cy="556712"/>
          </a:xfrm>
          <a:prstGeom prst="rect">
            <a:avLst/>
          </a:prstGeom>
        </p:spPr>
      </p:pic>
      <p:pic>
        <p:nvPicPr>
          <p:cNvPr id="34" name="Graphic 33" descr="Badge outline">
            <a:extLst>
              <a:ext uri="{FF2B5EF4-FFF2-40B4-BE49-F238E27FC236}">
                <a16:creationId xmlns:a16="http://schemas.microsoft.com/office/drawing/2014/main" id="{AC0774D6-01C4-8E6E-BE3B-5272363828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7326" y="2608649"/>
            <a:ext cx="556711" cy="556711"/>
          </a:xfrm>
          <a:prstGeom prst="rect">
            <a:avLst/>
          </a:prstGeom>
        </p:spPr>
      </p:pic>
      <p:pic>
        <p:nvPicPr>
          <p:cNvPr id="36" name="Graphic 35" descr="Badge 4 outline">
            <a:extLst>
              <a:ext uri="{FF2B5EF4-FFF2-40B4-BE49-F238E27FC236}">
                <a16:creationId xmlns:a16="http://schemas.microsoft.com/office/drawing/2014/main" id="{71B67479-AA99-3E95-3F97-2ABDF381C9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7328" y="4042287"/>
            <a:ext cx="556711" cy="556711"/>
          </a:xfrm>
          <a:prstGeom prst="rect">
            <a:avLst/>
          </a:prstGeom>
        </p:spPr>
      </p:pic>
      <p:pic>
        <p:nvPicPr>
          <p:cNvPr id="38" name="Graphic 37" descr="Badge 5 outline">
            <a:extLst>
              <a:ext uri="{FF2B5EF4-FFF2-40B4-BE49-F238E27FC236}">
                <a16:creationId xmlns:a16="http://schemas.microsoft.com/office/drawing/2014/main" id="{DC985CE8-4FDB-3064-4918-F9BCE4EB3A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7329" y="4766939"/>
            <a:ext cx="556711" cy="556711"/>
          </a:xfrm>
          <a:prstGeom prst="rect">
            <a:avLst/>
          </a:prstGeom>
        </p:spPr>
      </p:pic>
      <p:pic>
        <p:nvPicPr>
          <p:cNvPr id="14" name="Graphic 13" descr="Statistics with solid fill">
            <a:extLst>
              <a:ext uri="{FF2B5EF4-FFF2-40B4-BE49-F238E27FC236}">
                <a16:creationId xmlns:a16="http://schemas.microsoft.com/office/drawing/2014/main" id="{AB5FEA85-000E-E979-C99B-65B38AE468E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28091" y="153197"/>
            <a:ext cx="593309" cy="593309"/>
          </a:xfrm>
          <a:prstGeom prst="rect">
            <a:avLst/>
          </a:prstGeom>
        </p:spPr>
      </p:pic>
    </p:spTree>
    <p:extLst>
      <p:ext uri="{BB962C8B-B14F-4D97-AF65-F5344CB8AC3E}">
        <p14:creationId xmlns:p14="http://schemas.microsoft.com/office/powerpoint/2010/main" val="385582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heel(1)">
                                      <p:cBhvr>
                                        <p:cTn id="15" dur="1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par>
                                <p:cTn id="21" presetID="21" presetClass="entr" presetSubtype="1"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wipe(left)">
                                      <p:cBhvr>
                                        <p:cTn id="28" dur="500"/>
                                        <p:tgtEl>
                                          <p:spTgt spid="11">
                                            <p:txEl>
                                              <p:pRg st="0" end="0"/>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heel(1)">
                                      <p:cBhvr>
                                        <p:cTn id="31" dur="1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wipe(left)">
                                      <p:cBhvr>
                                        <p:cTn id="36" dur="500"/>
                                        <p:tgtEl>
                                          <p:spTgt spid="12">
                                            <p:txEl>
                                              <p:pRg st="0" end="0"/>
                                            </p:txEl>
                                          </p:spTgt>
                                        </p:tgtEl>
                                      </p:cBhvr>
                                    </p:animEffect>
                                  </p:childTnLst>
                                </p:cTn>
                              </p:par>
                              <p:par>
                                <p:cTn id="37" presetID="21" presetClass="entr" presetSubtype="1"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heel(1)">
                                      <p:cBhvr>
                                        <p:cTn id="39" dur="16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wipe(left)">
                                      <p:cBhvr>
                                        <p:cTn id="44" dur="500"/>
                                        <p:tgtEl>
                                          <p:spTgt spid="13">
                                            <p:txEl>
                                              <p:pRg st="0" end="0"/>
                                            </p:txEl>
                                          </p:spTgt>
                                        </p:tgtEl>
                                      </p:cBhvr>
                                    </p:animEffect>
                                  </p:childTnLst>
                                </p:cTn>
                              </p:par>
                              <p:par>
                                <p:cTn id="45" presetID="21" presetClass="entr" presetSubtype="1"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heel(1)">
                                      <p:cBhvr>
                                        <p:cTn id="47" dur="1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EFF02-96D6-C8C1-9FA0-71E5A5E55312}"/>
            </a:ext>
          </a:extLst>
        </p:cNvPr>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D8E141B2-D281-4D58-DA1F-C56C677647D9}"/>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9" name="Group 18">
            <a:extLst>
              <a:ext uri="{FF2B5EF4-FFF2-40B4-BE49-F238E27FC236}">
                <a16:creationId xmlns:a16="http://schemas.microsoft.com/office/drawing/2014/main" id="{9920B48B-DD58-0AE7-6924-4BE9A01D3C3A}"/>
              </a:ext>
            </a:extLst>
          </p:cNvPr>
          <p:cNvGrpSpPr/>
          <p:nvPr/>
        </p:nvGrpSpPr>
        <p:grpSpPr>
          <a:xfrm>
            <a:off x="10651432" y="-1"/>
            <a:ext cx="1540568" cy="6858001"/>
            <a:chOff x="10651432" y="-1"/>
            <a:chExt cx="1540568" cy="6858001"/>
          </a:xfrm>
          <a:effectLst>
            <a:glow rad="101600">
              <a:srgbClr val="00B050">
                <a:alpha val="19000"/>
              </a:srgbClr>
            </a:glow>
          </a:effectLst>
        </p:grpSpPr>
        <p:sp>
          <p:nvSpPr>
            <p:cNvPr id="20" name="Rectangle 19">
              <a:extLst>
                <a:ext uri="{FF2B5EF4-FFF2-40B4-BE49-F238E27FC236}">
                  <a16:creationId xmlns:a16="http://schemas.microsoft.com/office/drawing/2014/main" id="{E4BD6DC2-DBA1-7424-015D-7F0E8F5CB96F}"/>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760908C-0E03-7452-1716-7F2F25D605E8}"/>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E753BBC-3C30-94D6-1074-A1DD07B79903}"/>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42183CFD-4D5D-F459-DAA6-A54060F05D5A}"/>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4F25A04-2951-42E4-E0CD-CEFDD21D6FB1}"/>
              </a:ext>
            </a:extLst>
          </p:cNvPr>
          <p:cNvSpPr txBox="1"/>
          <p:nvPr/>
        </p:nvSpPr>
        <p:spPr>
          <a:xfrm>
            <a:off x="799966" y="1383902"/>
            <a:ext cx="1713722" cy="523220"/>
          </a:xfrm>
          <a:prstGeom prst="rect">
            <a:avLst/>
          </a:prstGeom>
          <a:noFill/>
        </p:spPr>
        <p:txBody>
          <a:bodyPr wrap="square" rtlCol="0">
            <a:spAutoFit/>
          </a:bodyPr>
          <a:lstStyle/>
          <a:p>
            <a:r>
              <a:rPr lang="en-US" sz="2800" b="1" dirty="0">
                <a:solidFill>
                  <a:srgbClr val="FFC000"/>
                </a:solidFill>
                <a:latin typeface="Candara" panose="020E0502030303020204" pitchFamily="34" charset="0"/>
              </a:rPr>
              <a:t>Step 4:</a:t>
            </a:r>
          </a:p>
        </p:txBody>
      </p:sp>
      <p:sp>
        <p:nvSpPr>
          <p:cNvPr id="15" name="TextBox 14">
            <a:extLst>
              <a:ext uri="{FF2B5EF4-FFF2-40B4-BE49-F238E27FC236}">
                <a16:creationId xmlns:a16="http://schemas.microsoft.com/office/drawing/2014/main" id="{03136392-E296-92E5-0D72-53167629344F}"/>
              </a:ext>
            </a:extLst>
          </p:cNvPr>
          <p:cNvSpPr txBox="1"/>
          <p:nvPr/>
        </p:nvSpPr>
        <p:spPr>
          <a:xfrm>
            <a:off x="1975354" y="1473810"/>
            <a:ext cx="8756931" cy="430887"/>
          </a:xfrm>
          <a:prstGeom prst="rect">
            <a:avLst/>
          </a:prstGeom>
          <a:noFill/>
        </p:spPr>
        <p:txBody>
          <a:bodyPr wrap="square" rtlCol="0">
            <a:spAutoFit/>
          </a:bodyPr>
          <a:lstStyle/>
          <a:p>
            <a:r>
              <a:rPr lang="en-US" sz="2200" dirty="0">
                <a:solidFill>
                  <a:schemeClr val="accent4">
                    <a:lumMod val="60000"/>
                    <a:lumOff val="40000"/>
                  </a:schemeClr>
                </a:solidFill>
                <a:latin typeface="Candara" panose="020E0502030303020204" pitchFamily="34" charset="0"/>
              </a:rPr>
              <a:t>Making Sure there are no columns with only one value in all r0ws</a:t>
            </a:r>
          </a:p>
        </p:txBody>
      </p:sp>
      <p:sp>
        <p:nvSpPr>
          <p:cNvPr id="16" name="TextBox 15">
            <a:extLst>
              <a:ext uri="{FF2B5EF4-FFF2-40B4-BE49-F238E27FC236}">
                <a16:creationId xmlns:a16="http://schemas.microsoft.com/office/drawing/2014/main" id="{DB164529-578A-E18C-1A19-9CB1B30D3FAB}"/>
              </a:ext>
            </a:extLst>
          </p:cNvPr>
          <p:cNvSpPr txBox="1"/>
          <p:nvPr/>
        </p:nvSpPr>
        <p:spPr>
          <a:xfrm>
            <a:off x="817004" y="1907122"/>
            <a:ext cx="5908262" cy="584775"/>
          </a:xfrm>
          <a:prstGeom prst="rect">
            <a:avLst/>
          </a:prstGeom>
          <a:noFill/>
        </p:spPr>
        <p:txBody>
          <a:bodyPr wrap="square" rtlCol="0">
            <a:spAutoFit/>
          </a:bodyPr>
          <a:lstStyle/>
          <a:p>
            <a:r>
              <a:rPr lang="en-US" sz="1600" dirty="0">
                <a:solidFill>
                  <a:schemeClr val="tx1">
                    <a:lumMod val="85000"/>
                  </a:schemeClr>
                </a:solidFill>
                <a:latin typeface="Comic Sans MS" panose="030F0702030302020204" pitchFamily="66" charset="0"/>
              </a:rPr>
              <a:t>If there are columns have a unified value in all rows, then it has no effect then, so it is better to remove it.</a:t>
            </a:r>
          </a:p>
        </p:txBody>
      </p:sp>
      <p:pic>
        <p:nvPicPr>
          <p:cNvPr id="4" name="Picture 3">
            <a:extLst>
              <a:ext uri="{FF2B5EF4-FFF2-40B4-BE49-F238E27FC236}">
                <a16:creationId xmlns:a16="http://schemas.microsoft.com/office/drawing/2014/main" id="{1E60FF97-C8D6-8243-D7C3-3C9A26D67260}"/>
              </a:ext>
            </a:extLst>
          </p:cNvPr>
          <p:cNvPicPr>
            <a:picLocks noChangeAspect="1"/>
          </p:cNvPicPr>
          <p:nvPr/>
        </p:nvPicPr>
        <p:blipFill>
          <a:blip r:embed="rId7"/>
          <a:stretch>
            <a:fillRect/>
          </a:stretch>
        </p:blipFill>
        <p:spPr>
          <a:xfrm>
            <a:off x="907334" y="2644750"/>
            <a:ext cx="7416266" cy="1209290"/>
          </a:xfrm>
          <a:prstGeom prst="rect">
            <a:avLst/>
          </a:prstGeom>
        </p:spPr>
      </p:pic>
      <p:sp>
        <p:nvSpPr>
          <p:cNvPr id="6" name="TextBox 5">
            <a:extLst>
              <a:ext uri="{FF2B5EF4-FFF2-40B4-BE49-F238E27FC236}">
                <a16:creationId xmlns:a16="http://schemas.microsoft.com/office/drawing/2014/main" id="{A85CF512-559A-8CC7-9AEA-AE8E2F3FBD8E}"/>
              </a:ext>
            </a:extLst>
          </p:cNvPr>
          <p:cNvSpPr txBox="1"/>
          <p:nvPr/>
        </p:nvSpPr>
        <p:spPr>
          <a:xfrm>
            <a:off x="907334" y="3919683"/>
            <a:ext cx="1912775" cy="461665"/>
          </a:xfrm>
          <a:prstGeom prst="rect">
            <a:avLst/>
          </a:prstGeom>
          <a:noFill/>
        </p:spPr>
        <p:txBody>
          <a:bodyPr wrap="square" rtlCol="0">
            <a:spAutoFit/>
          </a:bodyPr>
          <a:lstStyle/>
          <a:p>
            <a:r>
              <a:rPr lang="en-US" sz="2400" dirty="0">
                <a:solidFill>
                  <a:schemeClr val="accent1">
                    <a:lumMod val="40000"/>
                    <a:lumOff val="60000"/>
                  </a:schemeClr>
                </a:solidFill>
                <a:latin typeface="Bradley Hand ITC" panose="03070402050302030203" pitchFamily="66" charset="0"/>
              </a:rPr>
              <a:t>For our data:</a:t>
            </a:r>
          </a:p>
        </p:txBody>
      </p:sp>
      <p:sp>
        <p:nvSpPr>
          <p:cNvPr id="7" name="TextBox 6">
            <a:extLst>
              <a:ext uri="{FF2B5EF4-FFF2-40B4-BE49-F238E27FC236}">
                <a16:creationId xmlns:a16="http://schemas.microsoft.com/office/drawing/2014/main" id="{ED4B2C65-B0BE-CAAD-1B6C-ED828CEE9093}"/>
              </a:ext>
            </a:extLst>
          </p:cNvPr>
          <p:cNvSpPr txBox="1"/>
          <p:nvPr/>
        </p:nvSpPr>
        <p:spPr>
          <a:xfrm>
            <a:off x="1357778" y="4381348"/>
            <a:ext cx="5908262" cy="584775"/>
          </a:xfrm>
          <a:prstGeom prst="rect">
            <a:avLst/>
          </a:prstGeom>
          <a:noFill/>
        </p:spPr>
        <p:txBody>
          <a:bodyPr wrap="square" rtlCol="0">
            <a:spAutoFit/>
          </a:bodyPr>
          <a:lstStyle/>
          <a:p>
            <a:r>
              <a:rPr lang="en-US" sz="1600" dirty="0">
                <a:solidFill>
                  <a:schemeClr val="tx1">
                    <a:lumMod val="85000"/>
                  </a:schemeClr>
                </a:solidFill>
                <a:latin typeface="Comic Sans MS" panose="030F0702030302020204" pitchFamily="66" charset="0"/>
              </a:rPr>
              <a:t>There are no columns that have one value in all rows which is a good thing.</a:t>
            </a:r>
          </a:p>
        </p:txBody>
      </p:sp>
      <p:sp>
        <p:nvSpPr>
          <p:cNvPr id="11" name="TextBox 10">
            <a:extLst>
              <a:ext uri="{FF2B5EF4-FFF2-40B4-BE49-F238E27FC236}">
                <a16:creationId xmlns:a16="http://schemas.microsoft.com/office/drawing/2014/main" id="{5B61F249-97D8-1B41-E5D2-D65B7E4C495A}"/>
              </a:ext>
            </a:extLst>
          </p:cNvPr>
          <p:cNvSpPr txBox="1"/>
          <p:nvPr/>
        </p:nvSpPr>
        <p:spPr>
          <a:xfrm>
            <a:off x="2398141" y="150960"/>
            <a:ext cx="6883511"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Handling missing values and performing basic data cleaning. </a:t>
            </a:r>
          </a:p>
        </p:txBody>
      </p:sp>
      <p:pic>
        <p:nvPicPr>
          <p:cNvPr id="2" name="Graphic 1" descr="Research with solid fill">
            <a:extLst>
              <a:ext uri="{FF2B5EF4-FFF2-40B4-BE49-F238E27FC236}">
                <a16:creationId xmlns:a16="http://schemas.microsoft.com/office/drawing/2014/main" id="{6EAC4F79-5F46-AB24-22DC-AC43555AC9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22200" y="105280"/>
            <a:ext cx="610590" cy="610590"/>
          </a:xfrm>
          <a:prstGeom prst="rect">
            <a:avLst/>
          </a:prstGeom>
        </p:spPr>
      </p:pic>
    </p:spTree>
    <p:extLst>
      <p:ext uri="{BB962C8B-B14F-4D97-AF65-F5344CB8AC3E}">
        <p14:creationId xmlns:p14="http://schemas.microsoft.com/office/powerpoint/2010/main" val="356623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A2CD-BBFE-F6F5-7B6D-A2838D210A98}"/>
            </a:ext>
          </a:extLst>
        </p:cNvPr>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B49D9210-10F9-04EB-97B9-272FB91DD9AE}"/>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32" name="Group 31">
            <a:extLst>
              <a:ext uri="{FF2B5EF4-FFF2-40B4-BE49-F238E27FC236}">
                <a16:creationId xmlns:a16="http://schemas.microsoft.com/office/drawing/2014/main" id="{8E136159-93C9-3962-6265-E91FA57D84D9}"/>
              </a:ext>
            </a:extLst>
          </p:cNvPr>
          <p:cNvGrpSpPr/>
          <p:nvPr/>
        </p:nvGrpSpPr>
        <p:grpSpPr>
          <a:xfrm>
            <a:off x="10651432" y="-1"/>
            <a:ext cx="1540568" cy="6858001"/>
            <a:chOff x="10651432" y="-1"/>
            <a:chExt cx="1540568" cy="6858001"/>
          </a:xfrm>
          <a:effectLst>
            <a:glow rad="101600">
              <a:srgbClr val="00B050">
                <a:alpha val="19000"/>
              </a:srgbClr>
            </a:glow>
          </a:effectLst>
        </p:grpSpPr>
        <p:sp>
          <p:nvSpPr>
            <p:cNvPr id="37" name="Rectangle 36">
              <a:extLst>
                <a:ext uri="{FF2B5EF4-FFF2-40B4-BE49-F238E27FC236}">
                  <a16:creationId xmlns:a16="http://schemas.microsoft.com/office/drawing/2014/main" id="{349F1A8F-C230-1219-AC44-7387C738910D}"/>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06335D0-EAAE-F9F4-3741-819CD996DF8C}"/>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B77272-3EEC-1A73-ACED-BB4C514BB291}"/>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B6F332A8-D18C-4540-661D-CBE1D5119B46}"/>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C26E779-AD7A-E0AE-6459-61F579F84288}"/>
              </a:ext>
            </a:extLst>
          </p:cNvPr>
          <p:cNvGrpSpPr/>
          <p:nvPr/>
        </p:nvGrpSpPr>
        <p:grpSpPr>
          <a:xfrm>
            <a:off x="2931815" y="1167111"/>
            <a:ext cx="4933991" cy="4673250"/>
            <a:chOff x="454088" y="1690210"/>
            <a:chExt cx="2419230" cy="2065923"/>
          </a:xfrm>
        </p:grpSpPr>
        <p:pic>
          <p:nvPicPr>
            <p:cNvPr id="16" name="Google Shape;206;p22">
              <a:extLst>
                <a:ext uri="{FF2B5EF4-FFF2-40B4-BE49-F238E27FC236}">
                  <a16:creationId xmlns:a16="http://schemas.microsoft.com/office/drawing/2014/main" id="{3F5119BC-A038-35DA-A540-2CAEE670145E}"/>
                </a:ext>
              </a:extLst>
            </p:cNvPr>
            <p:cNvPicPr preferRelativeResize="0"/>
            <p:nvPr/>
          </p:nvPicPr>
          <p:blipFill>
            <a:blip r:embed="rId7">
              <a:alphaModFix/>
            </a:blip>
            <a:stretch>
              <a:fillRect/>
            </a:stretch>
          </p:blipFill>
          <p:spPr>
            <a:xfrm>
              <a:off x="454088" y="1690210"/>
              <a:ext cx="2419230" cy="2065923"/>
            </a:xfrm>
            <a:prstGeom prst="rect">
              <a:avLst/>
            </a:prstGeom>
            <a:noFill/>
            <a:ln>
              <a:noFill/>
            </a:ln>
          </p:spPr>
        </p:pic>
        <p:sp>
          <p:nvSpPr>
            <p:cNvPr id="41" name="TextBox 40">
              <a:extLst>
                <a:ext uri="{FF2B5EF4-FFF2-40B4-BE49-F238E27FC236}">
                  <a16:creationId xmlns:a16="http://schemas.microsoft.com/office/drawing/2014/main" id="{ED09BF48-55FF-EFF3-427E-21621FABFA6D}"/>
                </a:ext>
              </a:extLst>
            </p:cNvPr>
            <p:cNvSpPr txBox="1"/>
            <p:nvPr/>
          </p:nvSpPr>
          <p:spPr>
            <a:xfrm>
              <a:off x="827710" y="2261919"/>
              <a:ext cx="1671984" cy="530634"/>
            </a:xfrm>
            <a:prstGeom prst="rect">
              <a:avLst/>
            </a:prstGeom>
            <a:noFill/>
          </p:spPr>
          <p:txBody>
            <a:bodyPr wrap="square" rtlCol="0">
              <a:spAutoFit/>
            </a:bodyPr>
            <a:lstStyle/>
            <a:p>
              <a:pPr algn="ctr"/>
              <a:r>
                <a:rPr lang="en-US" sz="2400" dirty="0">
                  <a:solidFill>
                    <a:srgbClr val="D1CC00"/>
                  </a:solidFill>
                  <a:latin typeface="Candara" panose="020E0502030303020204" pitchFamily="34" charset="0"/>
                  <a:cs typeface="Cavolini" panose="03000502040302020204" pitchFamily="66" charset="0"/>
                </a:rPr>
                <a:t>Conducting exploratory data analysis (EDA) using visualizations.</a:t>
              </a:r>
            </a:p>
          </p:txBody>
        </p:sp>
      </p:grpSp>
      <p:sp>
        <p:nvSpPr>
          <p:cNvPr id="43" name="Rectangle: Rounded Corners 42">
            <a:extLst>
              <a:ext uri="{FF2B5EF4-FFF2-40B4-BE49-F238E27FC236}">
                <a16:creationId xmlns:a16="http://schemas.microsoft.com/office/drawing/2014/main" id="{71C3DB22-46E1-B4B7-69C1-A91084A713EA}"/>
              </a:ext>
            </a:extLst>
          </p:cNvPr>
          <p:cNvSpPr/>
          <p:nvPr/>
        </p:nvSpPr>
        <p:spPr>
          <a:xfrm>
            <a:off x="4853119" y="958431"/>
            <a:ext cx="1091381" cy="830996"/>
          </a:xfrm>
          <a:prstGeom prst="roundRect">
            <a:avLst/>
          </a:prstGeom>
          <a:gradFill>
            <a:gsLst>
              <a:gs pos="26000">
                <a:srgbClr val="FFC000">
                  <a:shade val="30000"/>
                  <a:satMod val="115000"/>
                </a:srgbClr>
              </a:gs>
              <a:gs pos="81000">
                <a:srgbClr val="FFC000">
                  <a:shade val="67500"/>
                  <a:satMod val="115000"/>
                </a:srgbClr>
              </a:gs>
              <a:gs pos="65000">
                <a:srgbClr val="FFC000">
                  <a:shade val="100000"/>
                  <a:satMod val="115000"/>
                  <a:alpha val="68000"/>
                </a:srgbClr>
              </a:gs>
            </a:gsLst>
            <a:lin ang="10800000" scaled="1"/>
          </a:gradFill>
          <a:ln>
            <a:noFill/>
          </a:ln>
          <a:effectLst>
            <a:outerShdw blurRad="50800" dist="38100" dir="5400000" algn="t" rotWithShape="0">
              <a:prstClr val="black">
                <a:alpha val="40000"/>
              </a:prst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3</a:t>
            </a:r>
            <a:endParaRPr lang="en-US" dirty="0"/>
          </a:p>
        </p:txBody>
      </p:sp>
    </p:spTree>
    <p:extLst>
      <p:ext uri="{BB962C8B-B14F-4D97-AF65-F5344CB8AC3E}">
        <p14:creationId xmlns:p14="http://schemas.microsoft.com/office/powerpoint/2010/main" val="2948422128"/>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in a cone with different objects&#10;&#10;Description automatically generated with medium confidence">
            <a:extLst>
              <a:ext uri="{FF2B5EF4-FFF2-40B4-BE49-F238E27FC236}">
                <a16:creationId xmlns:a16="http://schemas.microsoft.com/office/drawing/2014/main" id="{926CAAF7-8EB1-838B-CC3C-23A9FF9D01AC}"/>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3" name="Group 2">
            <a:extLst>
              <a:ext uri="{FF2B5EF4-FFF2-40B4-BE49-F238E27FC236}">
                <a16:creationId xmlns:a16="http://schemas.microsoft.com/office/drawing/2014/main" id="{986ECE0C-5595-B5AC-57C0-653DDB949809}"/>
              </a:ext>
            </a:extLst>
          </p:cNvPr>
          <p:cNvGrpSpPr/>
          <p:nvPr/>
        </p:nvGrpSpPr>
        <p:grpSpPr>
          <a:xfrm>
            <a:off x="10651432" y="-1"/>
            <a:ext cx="1540568" cy="6858001"/>
            <a:chOff x="10651432" y="-1"/>
            <a:chExt cx="1540568" cy="6858001"/>
          </a:xfrm>
          <a:effectLst>
            <a:glow rad="101600">
              <a:srgbClr val="00B050">
                <a:alpha val="19000"/>
              </a:srgbClr>
            </a:glow>
          </a:effectLst>
        </p:grpSpPr>
        <p:sp>
          <p:nvSpPr>
            <p:cNvPr id="4" name="Rectangle 3">
              <a:extLst>
                <a:ext uri="{FF2B5EF4-FFF2-40B4-BE49-F238E27FC236}">
                  <a16:creationId xmlns:a16="http://schemas.microsoft.com/office/drawing/2014/main" id="{A6AD3C30-767B-4A38-DBA1-1EC9E35D657C}"/>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B2412BD-19BA-B85C-00B6-9D3101D8FFD6}"/>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FA0FAF-B957-B2CB-3802-7D0883C0B478}"/>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8914A0B-65CD-09D3-CFFC-162C06B1AEA5}"/>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2944837F-FEAD-510C-499C-BA9B5E250C15}"/>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6" name="TextBox 25">
            <a:extLst>
              <a:ext uri="{FF2B5EF4-FFF2-40B4-BE49-F238E27FC236}">
                <a16:creationId xmlns:a16="http://schemas.microsoft.com/office/drawing/2014/main" id="{052DC4DA-4CCA-71FA-1470-7D7333DBF431}"/>
              </a:ext>
            </a:extLst>
          </p:cNvPr>
          <p:cNvSpPr txBox="1"/>
          <p:nvPr/>
        </p:nvSpPr>
        <p:spPr>
          <a:xfrm>
            <a:off x="513523" y="1511722"/>
            <a:ext cx="7987238" cy="523220"/>
          </a:xfrm>
          <a:prstGeom prst="rect">
            <a:avLst/>
          </a:prstGeom>
          <a:noFill/>
        </p:spPr>
        <p:txBody>
          <a:bodyPr wrap="square" rtlCol="0">
            <a:spAutoFit/>
          </a:bodyPr>
          <a:lstStyle/>
          <a:p>
            <a:r>
              <a:rPr lang="en-US" sz="2800" b="0" i="0" dirty="0">
                <a:solidFill>
                  <a:schemeClr val="accent4">
                    <a:lumMod val="60000"/>
                    <a:lumOff val="40000"/>
                  </a:schemeClr>
                </a:solidFill>
                <a:effectLst/>
                <a:latin typeface="Avenir Next LT Pro Light" panose="020B0304020202020204" pitchFamily="34" charset="0"/>
              </a:rPr>
              <a:t>I will divide the visualizations into three parts:</a:t>
            </a:r>
            <a:endParaRPr lang="en-US" sz="2800" dirty="0">
              <a:solidFill>
                <a:schemeClr val="accent4">
                  <a:lumMod val="60000"/>
                  <a:lumOff val="40000"/>
                </a:schemeClr>
              </a:solidFill>
              <a:latin typeface="Avenir Next LT Pro Light" panose="020B0304020202020204" pitchFamily="34" charset="0"/>
              <a:cs typeface="Cavolini" panose="03000502040302020204" pitchFamily="66" charset="0"/>
            </a:endParaRPr>
          </a:p>
        </p:txBody>
      </p:sp>
      <p:sp>
        <p:nvSpPr>
          <p:cNvPr id="31" name="Rectangle: Rounded Corners 30">
            <a:extLst>
              <a:ext uri="{FF2B5EF4-FFF2-40B4-BE49-F238E27FC236}">
                <a16:creationId xmlns:a16="http://schemas.microsoft.com/office/drawing/2014/main" id="{58564F00-D44A-0935-BFC5-D17BCD652C11}"/>
              </a:ext>
            </a:extLst>
          </p:cNvPr>
          <p:cNvSpPr/>
          <p:nvPr/>
        </p:nvSpPr>
        <p:spPr>
          <a:xfrm>
            <a:off x="751744" y="2904548"/>
            <a:ext cx="2876360" cy="1460978"/>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3212F81-C776-F7F8-AA06-CA906DC36000}"/>
              </a:ext>
            </a:extLst>
          </p:cNvPr>
          <p:cNvSpPr/>
          <p:nvPr/>
        </p:nvSpPr>
        <p:spPr>
          <a:xfrm>
            <a:off x="4075755" y="2904548"/>
            <a:ext cx="2876360" cy="1460978"/>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3BB88D2-AC7C-63B8-AC1A-4DFDC785F0B9}"/>
              </a:ext>
            </a:extLst>
          </p:cNvPr>
          <p:cNvSpPr/>
          <p:nvPr/>
        </p:nvSpPr>
        <p:spPr>
          <a:xfrm>
            <a:off x="7297925" y="2904548"/>
            <a:ext cx="2876360" cy="1460978"/>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9CB15E6-621C-D4E5-C5CB-D745FE4EEF60}"/>
              </a:ext>
            </a:extLst>
          </p:cNvPr>
          <p:cNvSpPr txBox="1"/>
          <p:nvPr/>
        </p:nvSpPr>
        <p:spPr>
          <a:xfrm>
            <a:off x="1169181" y="3140521"/>
            <a:ext cx="2041486" cy="954107"/>
          </a:xfrm>
          <a:prstGeom prst="rect">
            <a:avLst/>
          </a:prstGeom>
          <a:noFill/>
        </p:spPr>
        <p:txBody>
          <a:bodyPr wrap="square" rtlCol="0">
            <a:spAutoFit/>
          </a:bodyPr>
          <a:lstStyle/>
          <a:p>
            <a:pPr algn="ctr"/>
            <a:r>
              <a:rPr lang="en-US" sz="2800" dirty="0">
                <a:solidFill>
                  <a:schemeClr val="accent3">
                    <a:lumMod val="20000"/>
                    <a:lumOff val="80000"/>
                  </a:schemeClr>
                </a:solidFill>
              </a:rPr>
              <a:t>Univariate Analysis</a:t>
            </a:r>
          </a:p>
        </p:txBody>
      </p:sp>
      <p:sp>
        <p:nvSpPr>
          <p:cNvPr id="35" name="TextBox 34">
            <a:extLst>
              <a:ext uri="{FF2B5EF4-FFF2-40B4-BE49-F238E27FC236}">
                <a16:creationId xmlns:a16="http://schemas.microsoft.com/office/drawing/2014/main" id="{D1B8A85D-5803-EFE3-11CF-BCC71800981C}"/>
              </a:ext>
            </a:extLst>
          </p:cNvPr>
          <p:cNvSpPr txBox="1"/>
          <p:nvPr/>
        </p:nvSpPr>
        <p:spPr>
          <a:xfrm>
            <a:off x="4493192" y="3157981"/>
            <a:ext cx="2041486" cy="954107"/>
          </a:xfrm>
          <a:prstGeom prst="rect">
            <a:avLst/>
          </a:prstGeom>
          <a:noFill/>
        </p:spPr>
        <p:txBody>
          <a:bodyPr wrap="square" rtlCol="0">
            <a:spAutoFit/>
          </a:bodyPr>
          <a:lstStyle/>
          <a:p>
            <a:pPr algn="ctr"/>
            <a:r>
              <a:rPr lang="en-US" sz="2800" dirty="0">
                <a:solidFill>
                  <a:schemeClr val="accent3">
                    <a:lumMod val="20000"/>
                    <a:lumOff val="80000"/>
                  </a:schemeClr>
                </a:solidFill>
              </a:rPr>
              <a:t>Bivariate Analysis</a:t>
            </a:r>
          </a:p>
        </p:txBody>
      </p:sp>
      <p:sp>
        <p:nvSpPr>
          <p:cNvPr id="36" name="TextBox 35">
            <a:extLst>
              <a:ext uri="{FF2B5EF4-FFF2-40B4-BE49-F238E27FC236}">
                <a16:creationId xmlns:a16="http://schemas.microsoft.com/office/drawing/2014/main" id="{9E4D641B-E640-C7DE-9122-05F35EFD8601}"/>
              </a:ext>
            </a:extLst>
          </p:cNvPr>
          <p:cNvSpPr txBox="1"/>
          <p:nvPr/>
        </p:nvSpPr>
        <p:spPr>
          <a:xfrm>
            <a:off x="7764428" y="3157981"/>
            <a:ext cx="2041486" cy="954107"/>
          </a:xfrm>
          <a:prstGeom prst="rect">
            <a:avLst/>
          </a:prstGeom>
          <a:noFill/>
        </p:spPr>
        <p:txBody>
          <a:bodyPr wrap="square" rtlCol="0">
            <a:spAutoFit/>
          </a:bodyPr>
          <a:lstStyle/>
          <a:p>
            <a:pPr algn="ctr"/>
            <a:r>
              <a:rPr lang="en-US" sz="2800" dirty="0">
                <a:solidFill>
                  <a:schemeClr val="accent3">
                    <a:lumMod val="20000"/>
                    <a:lumOff val="80000"/>
                  </a:schemeClr>
                </a:solidFill>
              </a:rPr>
              <a:t>Multivariate Analysis</a:t>
            </a:r>
          </a:p>
        </p:txBody>
      </p:sp>
      <p:pic>
        <p:nvPicPr>
          <p:cNvPr id="8" name="Graphic 7" descr="Bar chart with solid fill">
            <a:extLst>
              <a:ext uri="{FF2B5EF4-FFF2-40B4-BE49-F238E27FC236}">
                <a16:creationId xmlns:a16="http://schemas.microsoft.com/office/drawing/2014/main" id="{E424F389-9ADB-C67A-BAC5-83B3CCD1CB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47714223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randombar(horizontal)">
                                      <p:cBhvr>
                                        <p:cTn id="15" dur="500"/>
                                        <p:tgtEl>
                                          <p:spTgt spid="3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randombar(horizontal)">
                                      <p:cBhvr>
                                        <p:cTn id="22" dur="500"/>
                                        <p:tgtEl>
                                          <p:spTgt spid="35"/>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randombar(horizontal)">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animBg="1"/>
      <p:bldP spid="32" grpId="0" animBg="1"/>
      <p:bldP spid="33" grpId="0" animBg="1"/>
      <p:bldP spid="34"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7B22A877-A2A4-372C-9AC2-2AEABFBC8820}"/>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563FEB07-DD96-395D-DF37-24CB77167E74}"/>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B1B82AD0-D090-AB16-CB3A-BEAD1ADB6770}"/>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BDC1E7F-FB93-98FE-5F88-10CBDEBE5FDB}"/>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6A7BBA-4FBE-B450-FFB2-707B6C39A94F}"/>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009403B9-E244-3D96-77F3-DDDFD3D9F0AE}"/>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491A373-A9D7-ABFA-9E83-01378B3C90E0}"/>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A47434D7-5BB6-3550-6E17-FE9C3AEB3A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CE275982-A7A4-4C07-DDDC-1851FB91E326}"/>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1" name="TextBox 20">
            <a:extLst>
              <a:ext uri="{FF2B5EF4-FFF2-40B4-BE49-F238E27FC236}">
                <a16:creationId xmlns:a16="http://schemas.microsoft.com/office/drawing/2014/main" id="{45937513-1CEF-AFBD-6FA2-D8005AE205FF}"/>
              </a:ext>
            </a:extLst>
          </p:cNvPr>
          <p:cNvSpPr txBox="1"/>
          <p:nvPr/>
        </p:nvSpPr>
        <p:spPr>
          <a:xfrm>
            <a:off x="1239790" y="1897760"/>
            <a:ext cx="8048883" cy="338554"/>
          </a:xfrm>
          <a:prstGeom prst="rect">
            <a:avLst/>
          </a:prstGeom>
          <a:noFill/>
        </p:spPr>
        <p:txBody>
          <a:bodyPr wrap="square" rtlCol="0">
            <a:spAutoFit/>
          </a:bodyPr>
          <a:lstStyle/>
          <a:p>
            <a:r>
              <a:rPr lang="en-US" sz="1600" dirty="0">
                <a:solidFill>
                  <a:schemeClr val="accent3">
                    <a:lumMod val="20000"/>
                    <a:lumOff val="80000"/>
                  </a:schemeClr>
                </a:solidFill>
                <a:latin typeface="Comic Sans MS" panose="030F0702030302020204" pitchFamily="66" charset="0"/>
              </a:rPr>
              <a:t>This part shows the features of each single column to understand its distribution.</a:t>
            </a:r>
          </a:p>
        </p:txBody>
      </p:sp>
      <p:sp>
        <p:nvSpPr>
          <p:cNvPr id="27" name="Rectangle: Rounded Corners 26">
            <a:extLst>
              <a:ext uri="{FF2B5EF4-FFF2-40B4-BE49-F238E27FC236}">
                <a16:creationId xmlns:a16="http://schemas.microsoft.com/office/drawing/2014/main" id="{FD2CCAAD-E99E-7D1F-DD2C-22B240DBDE66}"/>
              </a:ext>
            </a:extLst>
          </p:cNvPr>
          <p:cNvSpPr/>
          <p:nvPr/>
        </p:nvSpPr>
        <p:spPr>
          <a:xfrm>
            <a:off x="1377441" y="2474747"/>
            <a:ext cx="3076571"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FFE1250-B6DA-65F9-C4AA-E21E69312664}"/>
              </a:ext>
            </a:extLst>
          </p:cNvPr>
          <p:cNvSpPr txBox="1"/>
          <p:nvPr/>
        </p:nvSpPr>
        <p:spPr>
          <a:xfrm>
            <a:off x="1482934" y="2536302"/>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Numeric Columns</a:t>
            </a:r>
          </a:p>
        </p:txBody>
      </p:sp>
      <p:pic>
        <p:nvPicPr>
          <p:cNvPr id="31" name="Picture 30">
            <a:extLst>
              <a:ext uri="{FF2B5EF4-FFF2-40B4-BE49-F238E27FC236}">
                <a16:creationId xmlns:a16="http://schemas.microsoft.com/office/drawing/2014/main" id="{9E287EA2-9169-0678-1842-E57B7ED00DD8}"/>
              </a:ext>
            </a:extLst>
          </p:cNvPr>
          <p:cNvPicPr>
            <a:picLocks noChangeAspect="1"/>
          </p:cNvPicPr>
          <p:nvPr/>
        </p:nvPicPr>
        <p:blipFill>
          <a:blip r:embed="rId9"/>
          <a:stretch>
            <a:fillRect/>
          </a:stretch>
        </p:blipFill>
        <p:spPr>
          <a:xfrm>
            <a:off x="1377441" y="3429000"/>
            <a:ext cx="8668960" cy="2791215"/>
          </a:xfrm>
          <a:prstGeom prst="rect">
            <a:avLst/>
          </a:prstGeom>
        </p:spPr>
      </p:pic>
      <p:pic>
        <p:nvPicPr>
          <p:cNvPr id="2" name="Graphic 1" descr="Bar chart with solid fill">
            <a:extLst>
              <a:ext uri="{FF2B5EF4-FFF2-40B4-BE49-F238E27FC236}">
                <a16:creationId xmlns:a16="http://schemas.microsoft.com/office/drawing/2014/main" id="{B64D68D7-979D-C981-413E-D884C46054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875930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5369-4C83-B94B-2DF9-C9E3B61B4C7A}"/>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5A22C82F-B850-53CD-29E9-3A095C3F8904}"/>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3EEDCC6-3940-C2CF-884E-8E6E64CD6C90}"/>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7400BA56-2CC4-7F29-9AC0-2EFD756DDB63}"/>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5DA4DD0-E38B-4648-CC61-DAE1F2A9FD88}"/>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1B3903-C892-BD37-922E-7ABB86812F1D}"/>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FA774127-E2CF-395A-7264-C7AC3B5ED437}"/>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24C868B-46C7-81DB-7126-A27BA081B935}"/>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AACDE099-86A9-7E1E-6B18-8E94B8816E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E177A541-3779-69A6-B26C-85AEA773F276}"/>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2FF10B3F-10D0-AA2D-FB52-FFAB80E89D08}"/>
              </a:ext>
            </a:extLst>
          </p:cNvPr>
          <p:cNvSpPr/>
          <p:nvPr/>
        </p:nvSpPr>
        <p:spPr>
          <a:xfrm>
            <a:off x="1164157" y="3641929"/>
            <a:ext cx="3076571"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C184D89-0A65-CF95-6C8F-67DFD279C45E}"/>
              </a:ext>
            </a:extLst>
          </p:cNvPr>
          <p:cNvSpPr txBox="1"/>
          <p:nvPr/>
        </p:nvSpPr>
        <p:spPr>
          <a:xfrm>
            <a:off x="1269650" y="3703484"/>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Numeric Columns</a:t>
            </a:r>
          </a:p>
        </p:txBody>
      </p:sp>
      <p:pic>
        <p:nvPicPr>
          <p:cNvPr id="12" name="Picture 11">
            <a:extLst>
              <a:ext uri="{FF2B5EF4-FFF2-40B4-BE49-F238E27FC236}">
                <a16:creationId xmlns:a16="http://schemas.microsoft.com/office/drawing/2014/main" id="{BB8FC7A3-FCF2-98AF-C5C2-895E2CA79C80}"/>
              </a:ext>
            </a:extLst>
          </p:cNvPr>
          <p:cNvPicPr>
            <a:picLocks noChangeAspect="1"/>
          </p:cNvPicPr>
          <p:nvPr/>
        </p:nvPicPr>
        <p:blipFill>
          <a:blip r:embed="rId9"/>
          <a:stretch>
            <a:fillRect/>
          </a:stretch>
        </p:blipFill>
        <p:spPr>
          <a:xfrm>
            <a:off x="5077933" y="1383902"/>
            <a:ext cx="4998634" cy="5039274"/>
          </a:xfrm>
          <a:prstGeom prst="rect">
            <a:avLst/>
          </a:prstGeom>
        </p:spPr>
      </p:pic>
      <p:pic>
        <p:nvPicPr>
          <p:cNvPr id="2" name="Graphic 1" descr="Bar chart with solid fill">
            <a:extLst>
              <a:ext uri="{FF2B5EF4-FFF2-40B4-BE49-F238E27FC236}">
                <a16:creationId xmlns:a16="http://schemas.microsoft.com/office/drawing/2014/main" id="{2BEC3ECD-325C-95ED-258A-0552A263CE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44190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739BD-CF00-9195-944D-C7B106F0584C}"/>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89585342-8057-E572-9CC1-49FF45DB381E}"/>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07EAD36C-DD25-6018-05BF-8D978F2ED786}"/>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6AB08E4C-A65C-7A47-9B1B-B78A173840E1}"/>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4469970-1A97-AE4E-D1D7-DA75B8095A36}"/>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A26BFD-E734-3791-4083-E7DFA555353D}"/>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93392895-25F4-4D4D-5EE7-0F2DE071E65F}"/>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D2BE5C7-E54A-6842-851E-5BDF76110334}"/>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1B9214EF-B28C-B1C1-7C6B-0F3A6549B1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F8FFFF81-C858-EB3A-23AC-8F827799EDBB}"/>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67A92C95-680D-B189-E07E-3BAF3B3096C6}"/>
              </a:ext>
            </a:extLst>
          </p:cNvPr>
          <p:cNvSpPr/>
          <p:nvPr/>
        </p:nvSpPr>
        <p:spPr>
          <a:xfrm>
            <a:off x="1164157" y="3641929"/>
            <a:ext cx="3076571"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397E2D0-835D-55F4-BBF1-AF6800941A96}"/>
              </a:ext>
            </a:extLst>
          </p:cNvPr>
          <p:cNvSpPr txBox="1"/>
          <p:nvPr/>
        </p:nvSpPr>
        <p:spPr>
          <a:xfrm>
            <a:off x="1269650" y="3703484"/>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Numeric Columns</a:t>
            </a:r>
          </a:p>
        </p:txBody>
      </p:sp>
      <p:pic>
        <p:nvPicPr>
          <p:cNvPr id="3" name="Picture 2">
            <a:extLst>
              <a:ext uri="{FF2B5EF4-FFF2-40B4-BE49-F238E27FC236}">
                <a16:creationId xmlns:a16="http://schemas.microsoft.com/office/drawing/2014/main" id="{50584AC9-E15C-8DC5-659E-145E83E4D568}"/>
              </a:ext>
            </a:extLst>
          </p:cNvPr>
          <p:cNvPicPr>
            <a:picLocks noChangeAspect="1"/>
          </p:cNvPicPr>
          <p:nvPr/>
        </p:nvPicPr>
        <p:blipFill>
          <a:blip r:embed="rId9"/>
          <a:stretch>
            <a:fillRect/>
          </a:stretch>
        </p:blipFill>
        <p:spPr>
          <a:xfrm>
            <a:off x="5077932" y="1383902"/>
            <a:ext cx="4998635" cy="3369752"/>
          </a:xfrm>
          <a:prstGeom prst="rect">
            <a:avLst/>
          </a:prstGeom>
        </p:spPr>
      </p:pic>
      <p:pic>
        <p:nvPicPr>
          <p:cNvPr id="2" name="Graphic 1" descr="Bar chart with solid fill">
            <a:extLst>
              <a:ext uri="{FF2B5EF4-FFF2-40B4-BE49-F238E27FC236}">
                <a16:creationId xmlns:a16="http://schemas.microsoft.com/office/drawing/2014/main" id="{B3EF4528-B21F-6F14-9B0A-3BC5545CE1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67241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C86D5-B6EA-C374-982E-877B1A2D1B94}"/>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19BB623E-3174-EA9B-45A3-BFB09FFFCAB2}"/>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F15A06E-9899-4881-155A-C7E52784894F}"/>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2CEA8CEF-2C40-A307-E9EA-A4CD96BC696C}"/>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47EDC2F-920E-DA48-3790-89FA37DB739F}"/>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9EA98E-2216-0927-380C-94B420999ABC}"/>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DB9CC84-47CA-525E-1D3E-53C33DF5574C}"/>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2A73E9F-DE6A-0763-D02A-D5F134DDB23C}"/>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A5E9FD75-D691-E443-1603-C644C106D7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81C8F10A-68A2-3AD5-BFCB-2AA158DB5187}"/>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97B1B9EE-A3D0-8643-9B8C-D39495017A85}"/>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6D4C67E-BB87-EBE0-8DE5-54A800E6F10B}"/>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C618DA67-03B4-731A-3F54-60030292832A}"/>
              </a:ext>
            </a:extLst>
          </p:cNvPr>
          <p:cNvSpPr txBox="1"/>
          <p:nvPr/>
        </p:nvSpPr>
        <p:spPr>
          <a:xfrm>
            <a:off x="1164157" y="2890391"/>
            <a:ext cx="9181641" cy="1077218"/>
          </a:xfrm>
          <a:prstGeom prst="rect">
            <a:avLst/>
          </a:prstGeom>
          <a:noFill/>
        </p:spPr>
        <p:txBody>
          <a:bodyPr wrap="square" rtlCol="0">
            <a:spAutoFit/>
          </a:bodyPr>
          <a:lstStyle/>
          <a:p>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Most columns exhibit a nearly uniform distribution from the minimum to the maximum value. However, </a:t>
            </a:r>
            <a:r>
              <a:rPr lang="en-US" sz="1600" dirty="0">
                <a:solidFill>
                  <a:srgbClr val="00B0F0"/>
                </a:solidFill>
                <a:latin typeface="Cascadia Code ExtraLight" panose="020B0609020000020004" pitchFamily="49" charset="0"/>
                <a:cs typeface="Cascadia Code ExtraLight" panose="020B0609020000020004" pitchFamily="49" charset="0"/>
              </a:rPr>
              <a:t>Assignments Avg</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 shows a </a:t>
            </a:r>
            <a:r>
              <a:rPr lang="en-US" sz="1600" dirty="0">
                <a:solidFill>
                  <a:srgbClr val="00B050"/>
                </a:solidFill>
                <a:latin typeface="Cascadia Code ExtraLight" panose="020B0609020000020004" pitchFamily="49" charset="0"/>
                <a:cs typeface="Cascadia Code ExtraLight" panose="020B0609020000020004" pitchFamily="49" charset="0"/>
              </a:rPr>
              <a:t>concentration of values in the middle</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 while </a:t>
            </a:r>
            <a:r>
              <a:rPr lang="en-US" sz="1600" dirty="0">
                <a:solidFill>
                  <a:srgbClr val="00B0F0"/>
                </a:solidFill>
                <a:latin typeface="Cascadia Code ExtraLight" panose="020B0609020000020004" pitchFamily="49" charset="0"/>
                <a:cs typeface="Cascadia Code ExtraLight" panose="020B0609020000020004" pitchFamily="49" charset="0"/>
              </a:rPr>
              <a:t>Sleep Hours per Night</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 displays </a:t>
            </a:r>
            <a:r>
              <a:rPr lang="en-US" sz="1600" dirty="0">
                <a:solidFill>
                  <a:srgbClr val="00B050"/>
                </a:solidFill>
                <a:latin typeface="Cascadia Code ExtraLight" panose="020B0609020000020004" pitchFamily="49" charset="0"/>
                <a:cs typeface="Cascadia Code ExtraLight" panose="020B0609020000020004" pitchFamily="49" charset="0"/>
              </a:rPr>
              <a:t>fluctuations in the number of hours.</a:t>
            </a:r>
          </a:p>
        </p:txBody>
      </p:sp>
      <p:pic>
        <p:nvPicPr>
          <p:cNvPr id="9" name="Picture 8">
            <a:extLst>
              <a:ext uri="{FF2B5EF4-FFF2-40B4-BE49-F238E27FC236}">
                <a16:creationId xmlns:a16="http://schemas.microsoft.com/office/drawing/2014/main" id="{4C4C1831-2F43-C47D-6BAB-2CF76B88CFE3}"/>
              </a:ext>
            </a:extLst>
          </p:cNvPr>
          <p:cNvPicPr>
            <a:picLocks noChangeAspect="1"/>
          </p:cNvPicPr>
          <p:nvPr/>
        </p:nvPicPr>
        <p:blipFill>
          <a:blip r:embed="rId9"/>
          <a:stretch>
            <a:fillRect/>
          </a:stretch>
        </p:blipFill>
        <p:spPr>
          <a:xfrm>
            <a:off x="6096000" y="4109883"/>
            <a:ext cx="3473606" cy="2305103"/>
          </a:xfrm>
          <a:prstGeom prst="rect">
            <a:avLst/>
          </a:prstGeom>
        </p:spPr>
      </p:pic>
      <p:pic>
        <p:nvPicPr>
          <p:cNvPr id="12" name="Picture 11">
            <a:extLst>
              <a:ext uri="{FF2B5EF4-FFF2-40B4-BE49-F238E27FC236}">
                <a16:creationId xmlns:a16="http://schemas.microsoft.com/office/drawing/2014/main" id="{19C7C0AA-FC01-0DF9-9D00-1ED6ABD0F147}"/>
              </a:ext>
            </a:extLst>
          </p:cNvPr>
          <p:cNvPicPr>
            <a:picLocks noChangeAspect="1"/>
          </p:cNvPicPr>
          <p:nvPr/>
        </p:nvPicPr>
        <p:blipFill>
          <a:blip r:embed="rId10"/>
          <a:srcRect t="3320"/>
          <a:stretch/>
        </p:blipFill>
        <p:spPr>
          <a:xfrm>
            <a:off x="1722922" y="4109883"/>
            <a:ext cx="3379741" cy="2305103"/>
          </a:xfrm>
          <a:prstGeom prst="rect">
            <a:avLst/>
          </a:prstGeom>
          <a:effectLst>
            <a:innerShdw>
              <a:prstClr val="black"/>
            </a:innerShdw>
          </a:effectLst>
        </p:spPr>
      </p:pic>
      <p:pic>
        <p:nvPicPr>
          <p:cNvPr id="22" name="Graphic 21" descr="Yin And Yang with solid fill">
            <a:extLst>
              <a:ext uri="{FF2B5EF4-FFF2-40B4-BE49-F238E27FC236}">
                <a16:creationId xmlns:a16="http://schemas.microsoft.com/office/drawing/2014/main" id="{2E05AA61-12A3-62BD-0061-9F1207D44C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4418" y="2890391"/>
            <a:ext cx="368273" cy="368273"/>
          </a:xfrm>
          <a:prstGeom prst="rect">
            <a:avLst/>
          </a:prstGeom>
        </p:spPr>
      </p:pic>
      <p:pic>
        <p:nvPicPr>
          <p:cNvPr id="3" name="Graphic 2" descr="Bar chart with solid fill">
            <a:extLst>
              <a:ext uri="{FF2B5EF4-FFF2-40B4-BE49-F238E27FC236}">
                <a16:creationId xmlns:a16="http://schemas.microsoft.com/office/drawing/2014/main" id="{7B28FF01-34EF-2A8E-7080-203B5B1241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50136449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14" presetClass="entr" presetSubtype="1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par>
                                <p:cTn id="22" presetID="14"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23163-72D2-E330-98A5-F7B35ED13F65}"/>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1F80CC0D-28C3-14E5-B8A4-0186DBE34CBE}"/>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56C1AEF0-97DA-1FD5-3E47-D979355834AB}"/>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54A02F41-55FA-8A64-5789-973D0BDB4AAA}"/>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6F2BC76-DD8F-57EF-02F0-B003D40C0C71}"/>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4828F0-80B9-D1BC-BDA1-8C231EAC3053}"/>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DACDE18B-A52C-F005-6136-A0640B0BA2A4}"/>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7579C69-3468-D6AC-625E-A420A5A25656}"/>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E28DFC2E-55BE-92D6-A883-AA30C132C3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55EC4506-C171-1CE4-C6EE-0A338E8078BC}"/>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1DAAED8F-4F08-101B-E89F-062354FA777A}"/>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845D7B2-4936-38FC-F50B-407A48A2F551}"/>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245E95FC-3FD6-3AD3-C789-29958188AC95}"/>
              </a:ext>
            </a:extLst>
          </p:cNvPr>
          <p:cNvSpPr txBox="1"/>
          <p:nvPr/>
        </p:nvSpPr>
        <p:spPr>
          <a:xfrm>
            <a:off x="1164157" y="2890391"/>
            <a:ext cx="9181641" cy="338554"/>
          </a:xfrm>
          <a:prstGeom prst="rect">
            <a:avLst/>
          </a:prstGeom>
          <a:noFill/>
        </p:spPr>
        <p:txBody>
          <a:bodyPr wrap="square" rtlCol="0">
            <a:spAutoFit/>
          </a:bodyPr>
          <a:lstStyle/>
          <a:p>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There are few to no outliers detected in these distributions.</a:t>
            </a:r>
          </a:p>
        </p:txBody>
      </p:sp>
      <p:pic>
        <p:nvPicPr>
          <p:cNvPr id="22" name="Graphic 21" descr="Yin And Yang with solid fill">
            <a:extLst>
              <a:ext uri="{FF2B5EF4-FFF2-40B4-BE49-F238E27FC236}">
                <a16:creationId xmlns:a16="http://schemas.microsoft.com/office/drawing/2014/main" id="{2352ED8C-33E7-2FB5-4A47-D9FCC892F0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418" y="2890391"/>
            <a:ext cx="368273" cy="368273"/>
          </a:xfrm>
          <a:prstGeom prst="rect">
            <a:avLst/>
          </a:prstGeom>
        </p:spPr>
      </p:pic>
      <p:sp>
        <p:nvSpPr>
          <p:cNvPr id="5" name="TextBox 4">
            <a:extLst>
              <a:ext uri="{FF2B5EF4-FFF2-40B4-BE49-F238E27FC236}">
                <a16:creationId xmlns:a16="http://schemas.microsoft.com/office/drawing/2014/main" id="{E7BA712C-614C-ABD7-9FF6-F4C42E4D7543}"/>
              </a:ext>
            </a:extLst>
          </p:cNvPr>
          <p:cNvSpPr txBox="1"/>
          <p:nvPr/>
        </p:nvSpPr>
        <p:spPr>
          <a:xfrm>
            <a:off x="1164157" y="3578944"/>
            <a:ext cx="9181641" cy="584775"/>
          </a:xfrm>
          <a:prstGeom prst="rect">
            <a:avLst/>
          </a:prstGeom>
          <a:noFill/>
        </p:spPr>
        <p:txBody>
          <a:bodyPr wrap="square" rtlCol="0">
            <a:spAutoFit/>
          </a:bodyPr>
          <a:lstStyle/>
          <a:p>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Overall, the univariate distribution of numerical values does not present significant variations, as most of them follow a uniform pattern.</a:t>
            </a:r>
          </a:p>
        </p:txBody>
      </p:sp>
      <p:pic>
        <p:nvPicPr>
          <p:cNvPr id="6" name="Graphic 5" descr="Yin And Yang with solid fill">
            <a:extLst>
              <a:ext uri="{FF2B5EF4-FFF2-40B4-BE49-F238E27FC236}">
                <a16:creationId xmlns:a16="http://schemas.microsoft.com/office/drawing/2014/main" id="{87EB09D2-6634-A382-431A-CDAB40A4A3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418" y="3578944"/>
            <a:ext cx="368273" cy="368273"/>
          </a:xfrm>
          <a:prstGeom prst="rect">
            <a:avLst/>
          </a:prstGeom>
        </p:spPr>
      </p:pic>
      <p:pic>
        <p:nvPicPr>
          <p:cNvPr id="3" name="Graphic 2" descr="Bar chart with solid fill">
            <a:extLst>
              <a:ext uri="{FF2B5EF4-FFF2-40B4-BE49-F238E27FC236}">
                <a16:creationId xmlns:a16="http://schemas.microsoft.com/office/drawing/2014/main" id="{9A51511E-C974-70D8-A7A8-94D7853012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95956530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FC1A3-DCA9-40F5-354E-0611D0B38909}"/>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ED0F1087-0230-8FA3-A62A-36F09C4A26C1}"/>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E9462836-89CB-6A30-00F1-807B867A5859}"/>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0BD64AD6-4D8B-F537-5A08-5EBE96A1F96E}"/>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40F8AC2-3B21-D7BD-DCBA-FC7A235F261A}"/>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321C48-C9CC-3CAC-E6E2-18AEBF857283}"/>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CFCD2CDF-1054-D9AB-1BE6-B2DA978C7C79}"/>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1FC8B47-51AF-9B41-D648-22986BE00B8D}"/>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3D0ACB96-62A3-ED88-365B-E3F0E80C51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DBBC4A56-16E4-20D2-965C-2B9A36F5DEF9}"/>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1" name="TextBox 20">
            <a:extLst>
              <a:ext uri="{FF2B5EF4-FFF2-40B4-BE49-F238E27FC236}">
                <a16:creationId xmlns:a16="http://schemas.microsoft.com/office/drawing/2014/main" id="{533FBA5C-2FAE-2EE0-D23F-CAAA290FB8B2}"/>
              </a:ext>
            </a:extLst>
          </p:cNvPr>
          <p:cNvSpPr txBox="1"/>
          <p:nvPr/>
        </p:nvSpPr>
        <p:spPr>
          <a:xfrm>
            <a:off x="1239790" y="1897760"/>
            <a:ext cx="8048883" cy="338554"/>
          </a:xfrm>
          <a:prstGeom prst="rect">
            <a:avLst/>
          </a:prstGeom>
          <a:noFill/>
        </p:spPr>
        <p:txBody>
          <a:bodyPr wrap="square" rtlCol="0">
            <a:spAutoFit/>
          </a:bodyPr>
          <a:lstStyle/>
          <a:p>
            <a:r>
              <a:rPr lang="en-US" sz="1600" dirty="0">
                <a:solidFill>
                  <a:schemeClr val="accent3">
                    <a:lumMod val="20000"/>
                    <a:lumOff val="80000"/>
                  </a:schemeClr>
                </a:solidFill>
                <a:latin typeface="Comic Sans MS" panose="030F0702030302020204" pitchFamily="66" charset="0"/>
              </a:rPr>
              <a:t>This part shows the features of each single column to understand its distribution.</a:t>
            </a:r>
          </a:p>
        </p:txBody>
      </p:sp>
      <p:sp>
        <p:nvSpPr>
          <p:cNvPr id="27" name="Rectangle: Rounded Corners 26">
            <a:extLst>
              <a:ext uri="{FF2B5EF4-FFF2-40B4-BE49-F238E27FC236}">
                <a16:creationId xmlns:a16="http://schemas.microsoft.com/office/drawing/2014/main" id="{EF222464-890F-590F-FDE7-BB69F90BD10F}"/>
              </a:ext>
            </a:extLst>
          </p:cNvPr>
          <p:cNvSpPr/>
          <p:nvPr/>
        </p:nvSpPr>
        <p:spPr>
          <a:xfrm>
            <a:off x="1377441" y="2474747"/>
            <a:ext cx="3076571"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2946C5D-DC5E-9A5E-AE5A-29C1762CF959}"/>
              </a:ext>
            </a:extLst>
          </p:cNvPr>
          <p:cNvSpPr txBox="1"/>
          <p:nvPr/>
        </p:nvSpPr>
        <p:spPr>
          <a:xfrm>
            <a:off x="1482934" y="2536302"/>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Categorical Columns</a:t>
            </a:r>
          </a:p>
        </p:txBody>
      </p:sp>
      <p:pic>
        <p:nvPicPr>
          <p:cNvPr id="3" name="Picture 2">
            <a:extLst>
              <a:ext uri="{FF2B5EF4-FFF2-40B4-BE49-F238E27FC236}">
                <a16:creationId xmlns:a16="http://schemas.microsoft.com/office/drawing/2014/main" id="{0E78AD2B-D87B-588C-EDD7-B725974A3A18}"/>
              </a:ext>
            </a:extLst>
          </p:cNvPr>
          <p:cNvPicPr>
            <a:picLocks noChangeAspect="1"/>
          </p:cNvPicPr>
          <p:nvPr/>
        </p:nvPicPr>
        <p:blipFill>
          <a:blip r:embed="rId9"/>
          <a:srcRect r="8257"/>
          <a:stretch/>
        </p:blipFill>
        <p:spPr>
          <a:xfrm>
            <a:off x="4818730" y="2429926"/>
            <a:ext cx="5328161" cy="4264657"/>
          </a:xfrm>
          <a:prstGeom prst="rect">
            <a:avLst/>
          </a:prstGeom>
        </p:spPr>
      </p:pic>
      <p:pic>
        <p:nvPicPr>
          <p:cNvPr id="2" name="Graphic 1" descr="Bar chart with solid fill">
            <a:extLst>
              <a:ext uri="{FF2B5EF4-FFF2-40B4-BE49-F238E27FC236}">
                <a16:creationId xmlns:a16="http://schemas.microsoft.com/office/drawing/2014/main" id="{878E790F-8DA0-3686-22E9-6A7CDC992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4186034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animBg="1"/>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AE30-F5C3-2E09-46BE-97F2AE691CD2}"/>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40545A2E-FD54-CE90-7FEC-0ABB31234121}"/>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11B560A3-0A38-3F16-232B-65ECE122209B}"/>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B911C35E-3C50-3F12-CC17-2B50F9DFD25C}"/>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0492A53-DF57-5BA7-ACE5-2DC7EF2C66AD}"/>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BE3C1D2-A128-73EC-1577-DE159BAFA58C}"/>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EC419E2-AC8E-B23A-F63A-0BA83E104785}"/>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C1566D7-505C-5D3F-ED73-6F5BAABBB161}"/>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AF33D8A2-B2CF-1EC6-B875-605B6C36C5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8D1BE177-4128-A8E4-FA87-1EBB31D47EDF}"/>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42EBF9E4-A1F9-B75A-FB16-D1DE5B2A67A5}"/>
              </a:ext>
            </a:extLst>
          </p:cNvPr>
          <p:cNvSpPr/>
          <p:nvPr/>
        </p:nvSpPr>
        <p:spPr>
          <a:xfrm>
            <a:off x="1027046" y="2289244"/>
            <a:ext cx="3076571"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BA5D295-6264-C624-0EF0-139462F2111F}"/>
              </a:ext>
            </a:extLst>
          </p:cNvPr>
          <p:cNvSpPr txBox="1"/>
          <p:nvPr/>
        </p:nvSpPr>
        <p:spPr>
          <a:xfrm>
            <a:off x="1132539" y="2350799"/>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Categorical Columns</a:t>
            </a:r>
          </a:p>
        </p:txBody>
      </p:sp>
      <p:pic>
        <p:nvPicPr>
          <p:cNvPr id="3" name="Picture 2">
            <a:extLst>
              <a:ext uri="{FF2B5EF4-FFF2-40B4-BE49-F238E27FC236}">
                <a16:creationId xmlns:a16="http://schemas.microsoft.com/office/drawing/2014/main" id="{E56D14DE-BD76-345A-90A1-1305C1C935E0}"/>
              </a:ext>
            </a:extLst>
          </p:cNvPr>
          <p:cNvPicPr>
            <a:picLocks noChangeAspect="1"/>
          </p:cNvPicPr>
          <p:nvPr/>
        </p:nvPicPr>
        <p:blipFill>
          <a:blip r:embed="rId9"/>
          <a:stretch>
            <a:fillRect/>
          </a:stretch>
        </p:blipFill>
        <p:spPr>
          <a:xfrm>
            <a:off x="5000686" y="1459780"/>
            <a:ext cx="5335563" cy="5139162"/>
          </a:xfrm>
          <a:prstGeom prst="rect">
            <a:avLst/>
          </a:prstGeom>
        </p:spPr>
      </p:pic>
      <p:sp>
        <p:nvSpPr>
          <p:cNvPr id="5" name="TextBox 4">
            <a:extLst>
              <a:ext uri="{FF2B5EF4-FFF2-40B4-BE49-F238E27FC236}">
                <a16:creationId xmlns:a16="http://schemas.microsoft.com/office/drawing/2014/main" id="{B089D3E7-E03B-25C1-B2A1-C00BF8CE1E31}"/>
              </a:ext>
            </a:extLst>
          </p:cNvPr>
          <p:cNvSpPr txBox="1"/>
          <p:nvPr/>
        </p:nvSpPr>
        <p:spPr>
          <a:xfrm>
            <a:off x="584381" y="3136612"/>
            <a:ext cx="4433423" cy="584775"/>
          </a:xfrm>
          <a:prstGeom prst="rect">
            <a:avLst/>
          </a:prstGeom>
          <a:noFill/>
        </p:spPr>
        <p:txBody>
          <a:bodyPr wrap="square" rtlCol="0">
            <a:spAutoFit/>
          </a:bodyPr>
          <a:lstStyle/>
          <a:p>
            <a:r>
              <a:rPr lang="en-US" sz="1600" dirty="0">
                <a:solidFill>
                  <a:schemeClr val="accent3">
                    <a:lumMod val="20000"/>
                    <a:lumOff val="80000"/>
                  </a:schemeClr>
                </a:solidFill>
                <a:latin typeface="Comic Sans MS" panose="030F0702030302020204" pitchFamily="66" charset="0"/>
              </a:rPr>
              <a:t>The categorical columns show variations in the number of values for each category</a:t>
            </a:r>
          </a:p>
        </p:txBody>
      </p:sp>
      <p:pic>
        <p:nvPicPr>
          <p:cNvPr id="2" name="Graphic 1" descr="Bar chart with solid fill">
            <a:extLst>
              <a:ext uri="{FF2B5EF4-FFF2-40B4-BE49-F238E27FC236}">
                <a16:creationId xmlns:a16="http://schemas.microsoft.com/office/drawing/2014/main" id="{C5F0FC76-A595-9E39-B114-8653B1A901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94988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38132DF8-C4E5-0022-6A8F-4EB640A1EEF5}"/>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8" name="Group 17">
            <a:extLst>
              <a:ext uri="{FF2B5EF4-FFF2-40B4-BE49-F238E27FC236}">
                <a16:creationId xmlns:a16="http://schemas.microsoft.com/office/drawing/2014/main" id="{5244C7BF-8437-6647-4A63-8BAFF1EB385C}"/>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9" name="Rectangle 18">
              <a:extLst>
                <a:ext uri="{FF2B5EF4-FFF2-40B4-BE49-F238E27FC236}">
                  <a16:creationId xmlns:a16="http://schemas.microsoft.com/office/drawing/2014/main" id="{CD329B88-0D6A-A299-68DE-AB6FE16DB3C7}"/>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2900FA7-1C61-49D0-EC31-81A6523DEACF}"/>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F11C6E-E329-5FD9-FFE6-5C292FF35493}"/>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5CE0B2A-BA14-7297-394C-200712C70948}"/>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03E14E21-ADE2-6396-C117-603C59FB207D}"/>
              </a:ext>
            </a:extLst>
          </p:cNvPr>
          <p:cNvGrpSpPr/>
          <p:nvPr/>
        </p:nvGrpSpPr>
        <p:grpSpPr>
          <a:xfrm>
            <a:off x="2931815" y="1167111"/>
            <a:ext cx="4933991" cy="4673250"/>
            <a:chOff x="454088" y="1690210"/>
            <a:chExt cx="2419230" cy="2065923"/>
          </a:xfrm>
        </p:grpSpPr>
        <p:pic>
          <p:nvPicPr>
            <p:cNvPr id="11" name="Google Shape;206;p22">
              <a:extLst>
                <a:ext uri="{FF2B5EF4-FFF2-40B4-BE49-F238E27FC236}">
                  <a16:creationId xmlns:a16="http://schemas.microsoft.com/office/drawing/2014/main" id="{D42DE49F-9A8A-332B-E261-35AEE804644A}"/>
                </a:ext>
              </a:extLst>
            </p:cNvPr>
            <p:cNvPicPr preferRelativeResize="0"/>
            <p:nvPr/>
          </p:nvPicPr>
          <p:blipFill>
            <a:blip r:embed="rId7">
              <a:alphaModFix/>
            </a:blip>
            <a:stretch>
              <a:fillRect/>
            </a:stretch>
          </p:blipFill>
          <p:spPr>
            <a:xfrm>
              <a:off x="454088" y="1690210"/>
              <a:ext cx="2419230" cy="2065923"/>
            </a:xfrm>
            <a:prstGeom prst="rect">
              <a:avLst/>
            </a:prstGeom>
            <a:noFill/>
            <a:ln>
              <a:noFill/>
            </a:ln>
          </p:spPr>
        </p:pic>
        <p:sp>
          <p:nvSpPr>
            <p:cNvPr id="14" name="TextBox 13">
              <a:extLst>
                <a:ext uri="{FF2B5EF4-FFF2-40B4-BE49-F238E27FC236}">
                  <a16:creationId xmlns:a16="http://schemas.microsoft.com/office/drawing/2014/main" id="{8CA7FB60-A712-7A27-4183-378CBB477729}"/>
                </a:ext>
              </a:extLst>
            </p:cNvPr>
            <p:cNvSpPr txBox="1"/>
            <p:nvPr/>
          </p:nvSpPr>
          <p:spPr>
            <a:xfrm>
              <a:off x="827711" y="2322771"/>
              <a:ext cx="1671984" cy="367362"/>
            </a:xfrm>
            <a:prstGeom prst="rect">
              <a:avLst/>
            </a:prstGeom>
            <a:noFill/>
          </p:spPr>
          <p:txBody>
            <a:bodyPr wrap="square" rtlCol="0">
              <a:spAutoFit/>
            </a:bodyPr>
            <a:lstStyle/>
            <a:p>
              <a:pPr algn="ctr"/>
              <a:r>
                <a:rPr lang="en-US" sz="2400" dirty="0">
                  <a:solidFill>
                    <a:srgbClr val="D1CC00"/>
                  </a:solidFill>
                  <a:latin typeface="Candara" panose="020E0502030303020204" pitchFamily="34" charset="0"/>
                  <a:cs typeface="Cavolini" panose="03000502040302020204" pitchFamily="66" charset="0"/>
                </a:rPr>
                <a:t>Loading the dataset and exploring its structure</a:t>
              </a:r>
            </a:p>
          </p:txBody>
        </p:sp>
      </p:grpSp>
      <p:sp>
        <p:nvSpPr>
          <p:cNvPr id="26" name="Rectangle: Rounded Corners 25">
            <a:extLst>
              <a:ext uri="{FF2B5EF4-FFF2-40B4-BE49-F238E27FC236}">
                <a16:creationId xmlns:a16="http://schemas.microsoft.com/office/drawing/2014/main" id="{791FC8B2-B803-C91B-3DB4-731D89CB0BF1}"/>
              </a:ext>
            </a:extLst>
          </p:cNvPr>
          <p:cNvSpPr/>
          <p:nvPr/>
        </p:nvSpPr>
        <p:spPr>
          <a:xfrm>
            <a:off x="4853119" y="958431"/>
            <a:ext cx="1091381" cy="830996"/>
          </a:xfrm>
          <a:prstGeom prst="roundRect">
            <a:avLst/>
          </a:prstGeom>
          <a:gradFill>
            <a:gsLst>
              <a:gs pos="26000">
                <a:srgbClr val="FFC000">
                  <a:shade val="30000"/>
                  <a:satMod val="115000"/>
                </a:srgbClr>
              </a:gs>
              <a:gs pos="81000">
                <a:srgbClr val="FFC000">
                  <a:shade val="67500"/>
                  <a:satMod val="115000"/>
                </a:srgbClr>
              </a:gs>
              <a:gs pos="65000">
                <a:srgbClr val="FFC000">
                  <a:shade val="100000"/>
                  <a:satMod val="115000"/>
                  <a:alpha val="68000"/>
                </a:srgbClr>
              </a:gs>
            </a:gsLst>
            <a:lin ang="10800000" scaled="1"/>
          </a:gradFill>
          <a:ln>
            <a:noFill/>
          </a:ln>
          <a:effectLst>
            <a:outerShdw blurRad="50800" dist="38100" dir="5400000" algn="t" rotWithShape="0">
              <a:prstClr val="black">
                <a:alpha val="40000"/>
              </a:prst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1</a:t>
            </a:r>
            <a:endParaRPr lang="en-US" dirty="0"/>
          </a:p>
        </p:txBody>
      </p:sp>
    </p:spTree>
    <p:extLst>
      <p:ext uri="{BB962C8B-B14F-4D97-AF65-F5344CB8AC3E}">
        <p14:creationId xmlns:p14="http://schemas.microsoft.com/office/powerpoint/2010/main" val="980307978"/>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22FB4-E18F-CE30-F9E2-94EF0FCE5F08}"/>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010DC3AF-C4A2-A257-F743-D9B25E7F6FED}"/>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B74FEBFF-81E8-56EB-679E-178EFE0B3A5D}"/>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710B6E33-B332-E1FE-F0FF-4324B0AF2178}"/>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5CFD1DD-A687-F4FF-15F2-9C8C3C78AEFF}"/>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A7FCD7-AC11-6D15-19B1-D0CC502ACB8E}"/>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1CFCB7D-4238-8EDC-DE6E-DF84B565073A}"/>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59548F9-4A22-F614-A5E2-97D18B33B716}"/>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97DD0CBC-DD9D-5A64-E3FD-F80B1229A5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ACCDFDD5-0CB2-53BC-A2F9-77CD66744B9F}"/>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pic>
        <p:nvPicPr>
          <p:cNvPr id="6" name="Picture 5">
            <a:extLst>
              <a:ext uri="{FF2B5EF4-FFF2-40B4-BE49-F238E27FC236}">
                <a16:creationId xmlns:a16="http://schemas.microsoft.com/office/drawing/2014/main" id="{79BDC3E4-E6A2-424A-4412-B2527E33CCF3}"/>
              </a:ext>
            </a:extLst>
          </p:cNvPr>
          <p:cNvPicPr>
            <a:picLocks noChangeAspect="1"/>
          </p:cNvPicPr>
          <p:nvPr/>
        </p:nvPicPr>
        <p:blipFill>
          <a:blip r:embed="rId9"/>
          <a:stretch>
            <a:fillRect/>
          </a:stretch>
        </p:blipFill>
        <p:spPr>
          <a:xfrm>
            <a:off x="5000685" y="1459780"/>
            <a:ext cx="5335563" cy="2638393"/>
          </a:xfrm>
          <a:prstGeom prst="rect">
            <a:avLst/>
          </a:prstGeom>
        </p:spPr>
      </p:pic>
      <p:sp>
        <p:nvSpPr>
          <p:cNvPr id="7" name="Rectangle: Rounded Corners 6">
            <a:extLst>
              <a:ext uri="{FF2B5EF4-FFF2-40B4-BE49-F238E27FC236}">
                <a16:creationId xmlns:a16="http://schemas.microsoft.com/office/drawing/2014/main" id="{DCE370F5-A9DC-64B0-2559-13E151468431}"/>
              </a:ext>
            </a:extLst>
          </p:cNvPr>
          <p:cNvSpPr/>
          <p:nvPr/>
        </p:nvSpPr>
        <p:spPr>
          <a:xfrm>
            <a:off x="1027046" y="2289244"/>
            <a:ext cx="3076571"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3C93AC-C364-32B3-2DDA-A9EB8C6CD96B}"/>
              </a:ext>
            </a:extLst>
          </p:cNvPr>
          <p:cNvSpPr txBox="1"/>
          <p:nvPr/>
        </p:nvSpPr>
        <p:spPr>
          <a:xfrm>
            <a:off x="1132539" y="2350799"/>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Categorical Columns</a:t>
            </a:r>
          </a:p>
        </p:txBody>
      </p:sp>
      <p:sp>
        <p:nvSpPr>
          <p:cNvPr id="10" name="TextBox 9">
            <a:extLst>
              <a:ext uri="{FF2B5EF4-FFF2-40B4-BE49-F238E27FC236}">
                <a16:creationId xmlns:a16="http://schemas.microsoft.com/office/drawing/2014/main" id="{349F1E23-27C1-B4C9-B8E7-5D0B0400B689}"/>
              </a:ext>
            </a:extLst>
          </p:cNvPr>
          <p:cNvSpPr txBox="1"/>
          <p:nvPr/>
        </p:nvSpPr>
        <p:spPr>
          <a:xfrm>
            <a:off x="584381" y="3136612"/>
            <a:ext cx="4433423" cy="584775"/>
          </a:xfrm>
          <a:prstGeom prst="rect">
            <a:avLst/>
          </a:prstGeom>
          <a:noFill/>
        </p:spPr>
        <p:txBody>
          <a:bodyPr wrap="square" rtlCol="0">
            <a:spAutoFit/>
          </a:bodyPr>
          <a:lstStyle/>
          <a:p>
            <a:r>
              <a:rPr lang="en-US" sz="1600" dirty="0">
                <a:solidFill>
                  <a:schemeClr val="accent3">
                    <a:lumMod val="20000"/>
                    <a:lumOff val="80000"/>
                  </a:schemeClr>
                </a:solidFill>
                <a:latin typeface="Comic Sans MS" panose="030F0702030302020204" pitchFamily="66" charset="0"/>
              </a:rPr>
              <a:t>The categorical columns show variations in the number of values for each category</a:t>
            </a:r>
          </a:p>
        </p:txBody>
      </p:sp>
      <p:pic>
        <p:nvPicPr>
          <p:cNvPr id="2" name="Graphic 1" descr="Bar chart with solid fill">
            <a:extLst>
              <a:ext uri="{FF2B5EF4-FFF2-40B4-BE49-F238E27FC236}">
                <a16:creationId xmlns:a16="http://schemas.microsoft.com/office/drawing/2014/main" id="{3FC5DF48-54FD-8460-CF7A-444B73C62A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09656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6DBEB-FBCA-C8D0-0046-5EEB215B9F40}"/>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C822923C-ADFC-FF2E-50CE-CCD80795A4EA}"/>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42A7CEB2-545A-D3F0-30E4-425DBD554F4C}"/>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8247BDA7-D2D5-239D-FBF3-6D70271FF544}"/>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E65323E-21E1-5D4D-AF74-8EE25093C1E5}"/>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44A1D5-E1D1-AF71-6997-B8BA938C8341}"/>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6AB1313-7BA0-48E2-C171-D36EB38ED211}"/>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F33A314-A2B1-3E17-A6AE-99F5E839B361}"/>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FB8E4474-5F86-A7CA-36D8-A6353D631C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05E382F6-503D-7C7A-F944-FA4EC9BA837A}"/>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F69A6256-57B1-E93C-AA0B-498D3F7AAAF1}"/>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7176938-AC30-F32F-5EFD-0391DF6AB2EE}"/>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6A0FDC04-D262-16AC-4F4C-760D11E77CF4}"/>
              </a:ext>
            </a:extLst>
          </p:cNvPr>
          <p:cNvSpPr txBox="1"/>
          <p:nvPr/>
        </p:nvSpPr>
        <p:spPr>
          <a:xfrm>
            <a:off x="1164157" y="2890391"/>
            <a:ext cx="9181641" cy="338554"/>
          </a:xfrm>
          <a:prstGeom prst="rect">
            <a:avLst/>
          </a:prstGeom>
          <a:noFill/>
        </p:spPr>
        <p:txBody>
          <a:bodyPr wrap="square" rtlCol="0">
            <a:spAutoFit/>
          </a:bodyPr>
          <a:lstStyle/>
          <a:p>
            <a:r>
              <a:rPr lang="en-US" sz="1600" dirty="0">
                <a:solidFill>
                  <a:srgbClr val="00B0F0"/>
                </a:solidFill>
                <a:latin typeface="Cascadia Code ExtraLight" panose="020B0609020000020004" pitchFamily="49" charset="0"/>
                <a:cs typeface="Cascadia Code ExtraLight" panose="020B0609020000020004" pitchFamily="49" charset="0"/>
              </a:rPr>
              <a:t>Gender:</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 The number of male and female students is nearly equal.</a:t>
            </a:r>
          </a:p>
        </p:txBody>
      </p:sp>
      <p:pic>
        <p:nvPicPr>
          <p:cNvPr id="22" name="Graphic 21" descr="Yin And Yang with solid fill">
            <a:extLst>
              <a:ext uri="{FF2B5EF4-FFF2-40B4-BE49-F238E27FC236}">
                <a16:creationId xmlns:a16="http://schemas.microsoft.com/office/drawing/2014/main" id="{A180516A-0C62-5939-FBC6-13F739A1F3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418" y="2890391"/>
            <a:ext cx="368273" cy="368273"/>
          </a:xfrm>
          <a:prstGeom prst="rect">
            <a:avLst/>
          </a:prstGeom>
        </p:spPr>
      </p:pic>
      <p:pic>
        <p:nvPicPr>
          <p:cNvPr id="7" name="Picture 6">
            <a:extLst>
              <a:ext uri="{FF2B5EF4-FFF2-40B4-BE49-F238E27FC236}">
                <a16:creationId xmlns:a16="http://schemas.microsoft.com/office/drawing/2014/main" id="{47AD0E34-1291-0B8F-3A43-C4328923AB55}"/>
              </a:ext>
            </a:extLst>
          </p:cNvPr>
          <p:cNvPicPr>
            <a:picLocks noChangeAspect="1"/>
          </p:cNvPicPr>
          <p:nvPr/>
        </p:nvPicPr>
        <p:blipFill>
          <a:blip r:embed="rId11"/>
          <a:srcRect l="3020"/>
          <a:stretch/>
        </p:blipFill>
        <p:spPr>
          <a:xfrm>
            <a:off x="3490452" y="3540565"/>
            <a:ext cx="2962647" cy="2923730"/>
          </a:xfrm>
          <a:prstGeom prst="rect">
            <a:avLst/>
          </a:prstGeom>
        </p:spPr>
      </p:pic>
      <p:pic>
        <p:nvPicPr>
          <p:cNvPr id="3" name="Graphic 2" descr="Bar chart with solid fill">
            <a:extLst>
              <a:ext uri="{FF2B5EF4-FFF2-40B4-BE49-F238E27FC236}">
                <a16:creationId xmlns:a16="http://schemas.microsoft.com/office/drawing/2014/main" id="{298723F3-267F-33B3-04EA-4F1E7DDE30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71291749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randombar(horizontal)">
                                      <p:cBhvr>
                                        <p:cTn id="15" dur="500"/>
                                        <p:tgtEl>
                                          <p:spTgt spid="22"/>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left)">
                                      <p:cBhvr>
                                        <p:cTn id="19" dur="500"/>
                                        <p:tgtEl>
                                          <p:spTgt spid="2">
                                            <p:txEl>
                                              <p:pRg st="0" end="0"/>
                                            </p:txEl>
                                          </p:spTgt>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8E7D3-5451-4AC1-8A14-827E4F285E0F}"/>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CA66F8E3-47E1-3279-A8D3-6DED9860C250}"/>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69983D0-9AB0-8D83-A281-76271C14356A}"/>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AFAD4E21-02D0-9A65-789A-7C91BDF983B4}"/>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75BF9C-786F-F95E-E6BB-DE500DDBA58A}"/>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D0AFDD-2C8D-3423-D4AC-2A38E79EB1B2}"/>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89066604-ED57-4430-DC05-CC0F46745BEF}"/>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E04BC4B3-BF33-792A-411E-E94B214FC380}"/>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ECEB82E3-881A-240D-D7AF-2235E50CD5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9BD88941-B6DF-CF86-C4B3-773D53436E07}"/>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47A208E3-E4E0-DFFB-ED3B-667EAE0BC5CE}"/>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03ABD94-A408-786C-AFA9-B705609E4F83}"/>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068248E4-066B-F680-1A44-A451327DB33C}"/>
              </a:ext>
            </a:extLst>
          </p:cNvPr>
          <p:cNvSpPr txBox="1"/>
          <p:nvPr/>
        </p:nvSpPr>
        <p:spPr>
          <a:xfrm>
            <a:off x="1164157" y="2890391"/>
            <a:ext cx="9181641" cy="584775"/>
          </a:xfrm>
          <a:prstGeom prst="rect">
            <a:avLst/>
          </a:prstGeom>
          <a:noFill/>
        </p:spPr>
        <p:txBody>
          <a:bodyPr wrap="square" rtlCol="0">
            <a:spAutoFit/>
          </a:bodyPr>
          <a:lstStyle/>
          <a:p>
            <a:r>
              <a:rPr lang="en-US" sz="1600" dirty="0">
                <a:solidFill>
                  <a:srgbClr val="00B0F0"/>
                </a:solidFill>
                <a:latin typeface="Cascadia Code ExtraLight" panose="020B0609020000020004" pitchFamily="49" charset="0"/>
                <a:cs typeface="Cascadia Code ExtraLight" panose="020B0609020000020004" pitchFamily="49" charset="0"/>
              </a:rPr>
              <a:t>Department:</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 The Computer Science department has the highest enrollment,</a:t>
            </a:r>
            <a:b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b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while Mathematics has the lowest.</a:t>
            </a:r>
          </a:p>
        </p:txBody>
      </p:sp>
      <p:pic>
        <p:nvPicPr>
          <p:cNvPr id="22" name="Graphic 21" descr="Yin And Yang with solid fill">
            <a:extLst>
              <a:ext uri="{FF2B5EF4-FFF2-40B4-BE49-F238E27FC236}">
                <a16:creationId xmlns:a16="http://schemas.microsoft.com/office/drawing/2014/main" id="{E948C554-3AAC-3648-2C8B-551045501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418" y="2890391"/>
            <a:ext cx="368273" cy="368273"/>
          </a:xfrm>
          <a:prstGeom prst="rect">
            <a:avLst/>
          </a:prstGeom>
        </p:spPr>
      </p:pic>
      <p:pic>
        <p:nvPicPr>
          <p:cNvPr id="5" name="Picture 4">
            <a:extLst>
              <a:ext uri="{FF2B5EF4-FFF2-40B4-BE49-F238E27FC236}">
                <a16:creationId xmlns:a16="http://schemas.microsoft.com/office/drawing/2014/main" id="{EC3A876C-9540-512A-7B37-72CA5BD7C7AD}"/>
              </a:ext>
            </a:extLst>
          </p:cNvPr>
          <p:cNvPicPr>
            <a:picLocks noChangeAspect="1"/>
          </p:cNvPicPr>
          <p:nvPr/>
        </p:nvPicPr>
        <p:blipFill>
          <a:blip r:embed="rId11"/>
          <a:srcRect t="1801" b="4454"/>
          <a:stretch/>
        </p:blipFill>
        <p:spPr>
          <a:xfrm>
            <a:off x="3841355" y="3823309"/>
            <a:ext cx="3497800" cy="2547993"/>
          </a:xfrm>
          <a:prstGeom prst="rect">
            <a:avLst/>
          </a:prstGeom>
        </p:spPr>
      </p:pic>
      <p:pic>
        <p:nvPicPr>
          <p:cNvPr id="3" name="Graphic 2" descr="Bar chart with solid fill">
            <a:extLst>
              <a:ext uri="{FF2B5EF4-FFF2-40B4-BE49-F238E27FC236}">
                <a16:creationId xmlns:a16="http://schemas.microsoft.com/office/drawing/2014/main" id="{2C17F4FF-EDFA-A366-2E8A-3CB10BD9D5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401105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132B0-535F-AEDE-8BDD-287C537DB9C6}"/>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5C7F23B6-AE9F-C88E-34A7-0827FFB2B753}"/>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9A50595-2290-5453-E009-D73BD1A00E2F}"/>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5F7CAA15-E3F3-7CD6-ED32-7E694667DD22}"/>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AE6E45D-4E3C-5762-1AB9-E7D358642E3E}"/>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9536C7-3AB9-E34A-3C65-0677C6285B67}"/>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AB221DB-2892-410E-9B5B-99C49B12125E}"/>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4D5F914-4D94-507B-CAEE-01FA3B99A7B0}"/>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F0F1A3EE-02B8-4A57-991D-F60BBBAB1B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AE49B072-9A91-C871-5A90-836EDD235D19}"/>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CD3E9BC7-8C62-EC69-E737-42E5F37110D3}"/>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2D2079-4758-38ED-833E-3ADCA278E080}"/>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F463757A-5C8A-882A-1A59-6AA62C8EB6B9}"/>
              </a:ext>
            </a:extLst>
          </p:cNvPr>
          <p:cNvSpPr txBox="1"/>
          <p:nvPr/>
        </p:nvSpPr>
        <p:spPr>
          <a:xfrm>
            <a:off x="1164157" y="2890391"/>
            <a:ext cx="9181641" cy="584775"/>
          </a:xfrm>
          <a:prstGeom prst="rect">
            <a:avLst/>
          </a:prstGeom>
          <a:noFill/>
        </p:spPr>
        <p:txBody>
          <a:bodyPr wrap="square" rtlCol="0">
            <a:spAutoFit/>
          </a:bodyPr>
          <a:lstStyle/>
          <a:p>
            <a:r>
              <a:rPr lang="en-US" sz="1600" dirty="0">
                <a:solidFill>
                  <a:srgbClr val="00B0F0"/>
                </a:solidFill>
                <a:latin typeface="Cascadia Code ExtraLight" panose="020B0609020000020004" pitchFamily="49" charset="0"/>
                <a:cs typeface="Cascadia Code ExtraLight" panose="020B0609020000020004" pitchFamily="49" charset="0"/>
              </a:rPr>
              <a:t>Grade: </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Around 30% of students received Grade A, while the remaining grades</a:t>
            </a:r>
            <a:b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b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are distributed almost equally among the other students.</a:t>
            </a:r>
          </a:p>
        </p:txBody>
      </p:sp>
      <p:pic>
        <p:nvPicPr>
          <p:cNvPr id="22" name="Graphic 21" descr="Yin And Yang with solid fill">
            <a:extLst>
              <a:ext uri="{FF2B5EF4-FFF2-40B4-BE49-F238E27FC236}">
                <a16:creationId xmlns:a16="http://schemas.microsoft.com/office/drawing/2014/main" id="{78D5BBD1-95E9-6304-E5FA-67AA82C641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418" y="2890391"/>
            <a:ext cx="368273" cy="368273"/>
          </a:xfrm>
          <a:prstGeom prst="rect">
            <a:avLst/>
          </a:prstGeom>
        </p:spPr>
      </p:pic>
      <p:pic>
        <p:nvPicPr>
          <p:cNvPr id="6" name="Picture 5">
            <a:extLst>
              <a:ext uri="{FF2B5EF4-FFF2-40B4-BE49-F238E27FC236}">
                <a16:creationId xmlns:a16="http://schemas.microsoft.com/office/drawing/2014/main" id="{1CC3ACA0-E6E1-B31D-3FDA-FFA5C7606296}"/>
              </a:ext>
            </a:extLst>
          </p:cNvPr>
          <p:cNvPicPr>
            <a:picLocks noChangeAspect="1"/>
          </p:cNvPicPr>
          <p:nvPr/>
        </p:nvPicPr>
        <p:blipFill>
          <a:blip r:embed="rId11"/>
          <a:srcRect r="3245"/>
          <a:stretch/>
        </p:blipFill>
        <p:spPr>
          <a:xfrm>
            <a:off x="3909632" y="3728988"/>
            <a:ext cx="3228587" cy="2803706"/>
          </a:xfrm>
          <a:prstGeom prst="rect">
            <a:avLst/>
          </a:prstGeom>
        </p:spPr>
      </p:pic>
      <p:pic>
        <p:nvPicPr>
          <p:cNvPr id="3" name="Graphic 2" descr="Bar chart with solid fill">
            <a:extLst>
              <a:ext uri="{FF2B5EF4-FFF2-40B4-BE49-F238E27FC236}">
                <a16:creationId xmlns:a16="http://schemas.microsoft.com/office/drawing/2014/main" id="{BE3082B1-616E-012F-A6C1-95D3EFF2721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04944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0D5AF-798E-8225-7448-1707B85882F4}"/>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A8AF2558-B9EF-0F26-CFA6-EE6F9A207EDE}"/>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14ABFBCE-4B9B-2658-90FA-A0B4ECD63087}"/>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3704A25E-534D-9F82-31E6-27FBBD007AB6}"/>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6C9D1F5-60AB-3D49-1D10-7B78AD6D06A4}"/>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F5B7A6-E633-E394-204C-D514D0518532}"/>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1BF9C8F5-BE17-3ABF-0FDB-5A3FBD394F0B}"/>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D9A20C1-B414-8BCC-618F-E13B65C70C99}"/>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A7B4EA6A-AF9C-1610-D856-6CFBC4747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5FFBB3DD-64CA-FAB9-557C-FCADAA4C9DE2}"/>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E00A4D95-409B-54E0-BBDD-C83AFAF272F6}"/>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D2FC2B9-612A-5E68-86FE-09B42A198D86}"/>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42812745-55F1-A9C5-6D9E-CB92D803D0F9}"/>
              </a:ext>
            </a:extLst>
          </p:cNvPr>
          <p:cNvSpPr txBox="1"/>
          <p:nvPr/>
        </p:nvSpPr>
        <p:spPr>
          <a:xfrm>
            <a:off x="1164157" y="2890391"/>
            <a:ext cx="9181641" cy="584775"/>
          </a:xfrm>
          <a:prstGeom prst="rect">
            <a:avLst/>
          </a:prstGeom>
          <a:noFill/>
        </p:spPr>
        <p:txBody>
          <a:bodyPr wrap="square" rtlCol="0">
            <a:spAutoFit/>
          </a:bodyPr>
          <a:lstStyle/>
          <a:p>
            <a:r>
              <a:rPr lang="en-US" sz="1600" dirty="0">
                <a:solidFill>
                  <a:srgbClr val="00B0F0"/>
                </a:solidFill>
                <a:latin typeface="Cascadia Code ExtraLight" panose="020B0609020000020004" pitchFamily="49" charset="0"/>
                <a:cs typeface="Cascadia Code ExtraLight" panose="020B0609020000020004" pitchFamily="49" charset="0"/>
              </a:rPr>
              <a:t>Internet Access at Home: </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About 90% of students have internet access at home, though the lack of access for some students could be a concern.</a:t>
            </a:r>
          </a:p>
        </p:txBody>
      </p:sp>
      <p:pic>
        <p:nvPicPr>
          <p:cNvPr id="22" name="Graphic 21" descr="Yin And Yang with solid fill">
            <a:extLst>
              <a:ext uri="{FF2B5EF4-FFF2-40B4-BE49-F238E27FC236}">
                <a16:creationId xmlns:a16="http://schemas.microsoft.com/office/drawing/2014/main" id="{E5E1FE5A-BECD-2B07-72F5-64FBD6ECEA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418" y="2890391"/>
            <a:ext cx="368273" cy="368273"/>
          </a:xfrm>
          <a:prstGeom prst="rect">
            <a:avLst/>
          </a:prstGeom>
        </p:spPr>
      </p:pic>
      <p:pic>
        <p:nvPicPr>
          <p:cNvPr id="5" name="Picture 4">
            <a:extLst>
              <a:ext uri="{FF2B5EF4-FFF2-40B4-BE49-F238E27FC236}">
                <a16:creationId xmlns:a16="http://schemas.microsoft.com/office/drawing/2014/main" id="{39931016-08E5-2215-D2C3-14C2798F1E4E}"/>
              </a:ext>
            </a:extLst>
          </p:cNvPr>
          <p:cNvPicPr>
            <a:picLocks noChangeAspect="1"/>
          </p:cNvPicPr>
          <p:nvPr/>
        </p:nvPicPr>
        <p:blipFill>
          <a:blip r:embed="rId11"/>
          <a:srcRect l="9391" t="2122" r="7611" b="2710"/>
          <a:stretch/>
        </p:blipFill>
        <p:spPr>
          <a:xfrm>
            <a:off x="3647767" y="3667433"/>
            <a:ext cx="3146323" cy="2676658"/>
          </a:xfrm>
          <a:prstGeom prst="rect">
            <a:avLst/>
          </a:prstGeom>
        </p:spPr>
      </p:pic>
      <p:pic>
        <p:nvPicPr>
          <p:cNvPr id="3" name="Graphic 2" descr="Bar chart with solid fill">
            <a:extLst>
              <a:ext uri="{FF2B5EF4-FFF2-40B4-BE49-F238E27FC236}">
                <a16:creationId xmlns:a16="http://schemas.microsoft.com/office/drawing/2014/main" id="{4293739A-1421-D632-EB6E-EB2A3065C0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57104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A3B71-F6B8-5093-C475-99B758B89040}"/>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B28D0BD8-FD07-7DA7-5032-A56A8DBDB802}"/>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B9C433B3-A9EC-950F-01D2-A499030CAF07}"/>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FA6B0BBA-9862-4FD2-3E72-4E9CB765311A}"/>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0D342D-59A5-D04B-9E87-344C8846A938}"/>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AF44A2-1F69-EB53-FC41-BEC94DC58666}"/>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515E1595-29C4-D299-85FA-D3860C53FCF0}"/>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EEF3DBEF-5E31-F7E3-7227-7F232E51FD3A}"/>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5B56F011-E9F1-A499-F410-5CA2860B91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9072A576-F918-98CA-04F9-7FD1315E0700}"/>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13600006-7087-4010-C937-96B404D4762E}"/>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A3D06E0-1BC4-EF93-D8C0-C9F833850919}"/>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2DE82D64-A740-9F1C-5A72-1B784A7F5E70}"/>
              </a:ext>
            </a:extLst>
          </p:cNvPr>
          <p:cNvSpPr txBox="1"/>
          <p:nvPr/>
        </p:nvSpPr>
        <p:spPr>
          <a:xfrm>
            <a:off x="1164157" y="2890391"/>
            <a:ext cx="9445809" cy="584775"/>
          </a:xfrm>
          <a:prstGeom prst="rect">
            <a:avLst/>
          </a:prstGeom>
          <a:noFill/>
        </p:spPr>
        <p:txBody>
          <a:bodyPr wrap="square" rtlCol="0">
            <a:spAutoFit/>
          </a:bodyPr>
          <a:lstStyle/>
          <a:p>
            <a:r>
              <a:rPr lang="en-US" sz="1600" dirty="0">
                <a:solidFill>
                  <a:srgbClr val="00B0F0"/>
                </a:solidFill>
                <a:latin typeface="Cascadia Code ExtraLight" panose="020B0609020000020004" pitchFamily="49" charset="0"/>
                <a:cs typeface="Cascadia Code ExtraLight" panose="020B0609020000020004" pitchFamily="49" charset="0"/>
              </a:rPr>
              <a:t>Participation in Extracurricular Activities: </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Only 30% of students participate in extracurricular activities, which is a relatively low percentage.</a:t>
            </a:r>
          </a:p>
        </p:txBody>
      </p:sp>
      <p:pic>
        <p:nvPicPr>
          <p:cNvPr id="22" name="Graphic 21" descr="Yin And Yang with solid fill">
            <a:extLst>
              <a:ext uri="{FF2B5EF4-FFF2-40B4-BE49-F238E27FC236}">
                <a16:creationId xmlns:a16="http://schemas.microsoft.com/office/drawing/2014/main" id="{6FA31E63-3DC0-A072-BAED-0D249FB099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418" y="2890391"/>
            <a:ext cx="368273" cy="368273"/>
          </a:xfrm>
          <a:prstGeom prst="rect">
            <a:avLst/>
          </a:prstGeom>
        </p:spPr>
      </p:pic>
      <p:pic>
        <p:nvPicPr>
          <p:cNvPr id="6" name="Picture 5">
            <a:extLst>
              <a:ext uri="{FF2B5EF4-FFF2-40B4-BE49-F238E27FC236}">
                <a16:creationId xmlns:a16="http://schemas.microsoft.com/office/drawing/2014/main" id="{3D0B8423-B9E5-B30F-0BBB-F863E6D5E0C9}"/>
              </a:ext>
            </a:extLst>
          </p:cNvPr>
          <p:cNvPicPr>
            <a:picLocks noChangeAspect="1"/>
          </p:cNvPicPr>
          <p:nvPr/>
        </p:nvPicPr>
        <p:blipFill>
          <a:blip r:embed="rId11"/>
          <a:srcRect l="2789" r="9721"/>
          <a:stretch/>
        </p:blipFill>
        <p:spPr>
          <a:xfrm>
            <a:off x="3814916" y="3728988"/>
            <a:ext cx="2841524" cy="2690177"/>
          </a:xfrm>
          <a:prstGeom prst="rect">
            <a:avLst/>
          </a:prstGeom>
        </p:spPr>
      </p:pic>
      <p:pic>
        <p:nvPicPr>
          <p:cNvPr id="3" name="Graphic 2" descr="Bar chart with solid fill">
            <a:extLst>
              <a:ext uri="{FF2B5EF4-FFF2-40B4-BE49-F238E27FC236}">
                <a16:creationId xmlns:a16="http://schemas.microsoft.com/office/drawing/2014/main" id="{65525863-831F-3957-5015-FC54F4E40D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41679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16D05-8C05-4189-A1EC-B6E501FE7330}"/>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C57C3DB0-AD74-BED6-2EE0-21D607E7F772}"/>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CD3F334A-434B-231E-42E2-F5BB4285A31A}"/>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3AB5F923-EB9C-4DF9-C13B-57B06398DFD1}"/>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FB14F9F-2896-E8C2-6082-BCE7624E7D6A}"/>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332A51-413A-C758-5552-4EBDB1311CA7}"/>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D3DAB16D-27BA-54BA-F185-02CC815B941E}"/>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2E9AACB-2B08-7253-A767-43A35FEF2D4F}"/>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1 with solid fill">
            <a:extLst>
              <a:ext uri="{FF2B5EF4-FFF2-40B4-BE49-F238E27FC236}">
                <a16:creationId xmlns:a16="http://schemas.microsoft.com/office/drawing/2014/main" id="{8EDCBB91-2F8B-4508-1DDD-63F0C0090C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545" y="1245042"/>
            <a:ext cx="600612" cy="600612"/>
          </a:xfrm>
          <a:prstGeom prst="rect">
            <a:avLst/>
          </a:prstGeom>
        </p:spPr>
      </p:pic>
      <p:sp>
        <p:nvSpPr>
          <p:cNvPr id="20" name="TextBox 19">
            <a:extLst>
              <a:ext uri="{FF2B5EF4-FFF2-40B4-BE49-F238E27FC236}">
                <a16:creationId xmlns:a16="http://schemas.microsoft.com/office/drawing/2014/main" id="{D8E33827-37E9-EA23-F212-FE4B429B0425}"/>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Univariate Analysis</a:t>
            </a:r>
          </a:p>
        </p:txBody>
      </p:sp>
      <p:sp>
        <p:nvSpPr>
          <p:cNvPr id="27" name="Rectangle: Rounded Corners 26">
            <a:extLst>
              <a:ext uri="{FF2B5EF4-FFF2-40B4-BE49-F238E27FC236}">
                <a16:creationId xmlns:a16="http://schemas.microsoft.com/office/drawing/2014/main" id="{A591E883-4161-1E57-9C31-72C2E68455A3}"/>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78A321F-3041-47EB-736C-88A6B16D5DCC}"/>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0A369784-A551-17E0-8734-9826A63E634B}"/>
              </a:ext>
            </a:extLst>
          </p:cNvPr>
          <p:cNvSpPr txBox="1"/>
          <p:nvPr/>
        </p:nvSpPr>
        <p:spPr>
          <a:xfrm>
            <a:off x="1164157" y="2890391"/>
            <a:ext cx="9445809" cy="584775"/>
          </a:xfrm>
          <a:prstGeom prst="rect">
            <a:avLst/>
          </a:prstGeom>
          <a:noFill/>
        </p:spPr>
        <p:txBody>
          <a:bodyPr wrap="square" rtlCol="0">
            <a:spAutoFit/>
          </a:bodyPr>
          <a:lstStyle/>
          <a:p>
            <a:r>
              <a:rPr lang="en-US" sz="1600" dirty="0">
                <a:solidFill>
                  <a:srgbClr val="00B0F0"/>
                </a:solidFill>
                <a:latin typeface="Cascadia Code ExtraLight" panose="020B0609020000020004" pitchFamily="49" charset="0"/>
                <a:cs typeface="Cascadia Code ExtraLight" panose="020B0609020000020004" pitchFamily="49" charset="0"/>
              </a:rPr>
              <a:t>Family Income Level: </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Around 80% of students' families fall into the low-to-medium income range, while only 20% come from high-income families.</a:t>
            </a:r>
          </a:p>
        </p:txBody>
      </p:sp>
      <p:pic>
        <p:nvPicPr>
          <p:cNvPr id="22" name="Graphic 21" descr="Yin And Yang with solid fill">
            <a:extLst>
              <a:ext uri="{FF2B5EF4-FFF2-40B4-BE49-F238E27FC236}">
                <a16:creationId xmlns:a16="http://schemas.microsoft.com/office/drawing/2014/main" id="{C91EE264-286B-1C6D-0600-4DD2F30039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418" y="2890391"/>
            <a:ext cx="368273" cy="368273"/>
          </a:xfrm>
          <a:prstGeom prst="rect">
            <a:avLst/>
          </a:prstGeom>
        </p:spPr>
      </p:pic>
      <p:pic>
        <p:nvPicPr>
          <p:cNvPr id="5" name="Picture 4">
            <a:extLst>
              <a:ext uri="{FF2B5EF4-FFF2-40B4-BE49-F238E27FC236}">
                <a16:creationId xmlns:a16="http://schemas.microsoft.com/office/drawing/2014/main" id="{CCC15113-E97C-6AB9-B05C-871C7CE45F02}"/>
              </a:ext>
            </a:extLst>
          </p:cNvPr>
          <p:cNvPicPr>
            <a:picLocks noChangeAspect="1"/>
          </p:cNvPicPr>
          <p:nvPr/>
        </p:nvPicPr>
        <p:blipFill>
          <a:blip r:embed="rId11"/>
          <a:srcRect l="4382" r="10004"/>
          <a:stretch/>
        </p:blipFill>
        <p:spPr>
          <a:xfrm>
            <a:off x="3775588" y="3728988"/>
            <a:ext cx="3038168" cy="2714780"/>
          </a:xfrm>
          <a:prstGeom prst="rect">
            <a:avLst/>
          </a:prstGeom>
        </p:spPr>
      </p:pic>
      <p:pic>
        <p:nvPicPr>
          <p:cNvPr id="3" name="Graphic 2" descr="Bar chart with solid fill">
            <a:extLst>
              <a:ext uri="{FF2B5EF4-FFF2-40B4-BE49-F238E27FC236}">
                <a16:creationId xmlns:a16="http://schemas.microsoft.com/office/drawing/2014/main" id="{F5B6D717-70BB-BD7C-D0F5-76EDC39636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96631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7E0A7-38DE-6E1D-82B4-C323A4105717}"/>
            </a:ext>
          </a:extLst>
        </p:cNvPr>
        <p:cNvGrpSpPr/>
        <p:nvPr/>
      </p:nvGrpSpPr>
      <p:grpSpPr>
        <a:xfrm>
          <a:off x="0" y="0"/>
          <a:ext cx="0" cy="0"/>
          <a:chOff x="0" y="0"/>
          <a:chExt cx="0" cy="0"/>
        </a:xfrm>
      </p:grpSpPr>
      <p:pic>
        <p:nvPicPr>
          <p:cNvPr id="2" name="Picture 1" descr="A person in a cone with different objects&#10;&#10;Description automatically generated with medium confidence">
            <a:extLst>
              <a:ext uri="{FF2B5EF4-FFF2-40B4-BE49-F238E27FC236}">
                <a16:creationId xmlns:a16="http://schemas.microsoft.com/office/drawing/2014/main" id="{02BC20E4-9360-6795-B43C-13EBE7D5F1E4}"/>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3" name="Group 2">
            <a:extLst>
              <a:ext uri="{FF2B5EF4-FFF2-40B4-BE49-F238E27FC236}">
                <a16:creationId xmlns:a16="http://schemas.microsoft.com/office/drawing/2014/main" id="{9D557F68-2550-FDD3-4543-8166FCE78792}"/>
              </a:ext>
            </a:extLst>
          </p:cNvPr>
          <p:cNvGrpSpPr/>
          <p:nvPr/>
        </p:nvGrpSpPr>
        <p:grpSpPr>
          <a:xfrm>
            <a:off x="10651432" y="-1"/>
            <a:ext cx="1540568" cy="6858001"/>
            <a:chOff x="10651432" y="-1"/>
            <a:chExt cx="1540568" cy="6858001"/>
          </a:xfrm>
          <a:effectLst>
            <a:glow rad="101600">
              <a:srgbClr val="00B050">
                <a:alpha val="19000"/>
              </a:srgbClr>
            </a:glow>
          </a:effectLst>
        </p:grpSpPr>
        <p:sp>
          <p:nvSpPr>
            <p:cNvPr id="4" name="Rectangle 3">
              <a:extLst>
                <a:ext uri="{FF2B5EF4-FFF2-40B4-BE49-F238E27FC236}">
                  <a16:creationId xmlns:a16="http://schemas.microsoft.com/office/drawing/2014/main" id="{BB22B1F3-79C1-1AC8-6A41-96A65FE18311}"/>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B8E5C2-A272-597D-57B7-EB57328AE8E8}"/>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6C7A66-173F-FB8E-9C39-9A5CB332B25D}"/>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DD089730-CB12-3E3B-01FD-E69D040BCD3F}"/>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07A18C3-F1E5-6E05-4796-F3CC932D5C8B}"/>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6" name="TextBox 25">
            <a:extLst>
              <a:ext uri="{FF2B5EF4-FFF2-40B4-BE49-F238E27FC236}">
                <a16:creationId xmlns:a16="http://schemas.microsoft.com/office/drawing/2014/main" id="{9D5EBF5B-05C2-6E35-DD79-1B7B50B052E3}"/>
              </a:ext>
            </a:extLst>
          </p:cNvPr>
          <p:cNvSpPr txBox="1"/>
          <p:nvPr/>
        </p:nvSpPr>
        <p:spPr>
          <a:xfrm>
            <a:off x="513523" y="1511722"/>
            <a:ext cx="7987238" cy="523220"/>
          </a:xfrm>
          <a:prstGeom prst="rect">
            <a:avLst/>
          </a:prstGeom>
          <a:noFill/>
        </p:spPr>
        <p:txBody>
          <a:bodyPr wrap="square" rtlCol="0">
            <a:spAutoFit/>
          </a:bodyPr>
          <a:lstStyle/>
          <a:p>
            <a:r>
              <a:rPr lang="en-US" sz="2800" b="0" i="0" dirty="0">
                <a:solidFill>
                  <a:schemeClr val="accent4">
                    <a:lumMod val="60000"/>
                    <a:lumOff val="40000"/>
                  </a:schemeClr>
                </a:solidFill>
                <a:effectLst/>
                <a:latin typeface="Avenir Next LT Pro Light" panose="020B0304020202020204" pitchFamily="34" charset="0"/>
              </a:rPr>
              <a:t>I will divide the visualizations into three parts:</a:t>
            </a:r>
            <a:endParaRPr lang="en-US" sz="2800" dirty="0">
              <a:solidFill>
                <a:schemeClr val="accent4">
                  <a:lumMod val="60000"/>
                  <a:lumOff val="40000"/>
                </a:schemeClr>
              </a:solidFill>
              <a:latin typeface="Avenir Next LT Pro Light" panose="020B0304020202020204" pitchFamily="34" charset="0"/>
              <a:cs typeface="Cavolini" panose="03000502040302020204" pitchFamily="66" charset="0"/>
            </a:endParaRPr>
          </a:p>
        </p:txBody>
      </p:sp>
      <p:sp>
        <p:nvSpPr>
          <p:cNvPr id="31" name="Rectangle: Rounded Corners 30">
            <a:extLst>
              <a:ext uri="{FF2B5EF4-FFF2-40B4-BE49-F238E27FC236}">
                <a16:creationId xmlns:a16="http://schemas.microsoft.com/office/drawing/2014/main" id="{B0C9C7DC-B3BE-37E9-5400-C42E63299CC2}"/>
              </a:ext>
            </a:extLst>
          </p:cNvPr>
          <p:cNvSpPr/>
          <p:nvPr/>
        </p:nvSpPr>
        <p:spPr>
          <a:xfrm>
            <a:off x="751744" y="2904548"/>
            <a:ext cx="2876360" cy="1460978"/>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CD7394AD-76ED-46F9-A601-F795B9E05FC1}"/>
              </a:ext>
            </a:extLst>
          </p:cNvPr>
          <p:cNvSpPr/>
          <p:nvPr/>
        </p:nvSpPr>
        <p:spPr>
          <a:xfrm>
            <a:off x="4075755" y="2904548"/>
            <a:ext cx="2876360" cy="1460978"/>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73834031-B306-234C-783C-9A8136771208}"/>
              </a:ext>
            </a:extLst>
          </p:cNvPr>
          <p:cNvSpPr/>
          <p:nvPr/>
        </p:nvSpPr>
        <p:spPr>
          <a:xfrm>
            <a:off x="7297925" y="2904548"/>
            <a:ext cx="2876360" cy="1460978"/>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8B407CB-A208-5A49-55E0-26959B7CF8DF}"/>
              </a:ext>
            </a:extLst>
          </p:cNvPr>
          <p:cNvSpPr txBox="1"/>
          <p:nvPr/>
        </p:nvSpPr>
        <p:spPr>
          <a:xfrm>
            <a:off x="1169181" y="3140521"/>
            <a:ext cx="2041486" cy="954107"/>
          </a:xfrm>
          <a:prstGeom prst="rect">
            <a:avLst/>
          </a:prstGeom>
          <a:noFill/>
        </p:spPr>
        <p:txBody>
          <a:bodyPr wrap="square" rtlCol="0">
            <a:spAutoFit/>
          </a:bodyPr>
          <a:lstStyle/>
          <a:p>
            <a:pPr algn="ctr"/>
            <a:r>
              <a:rPr lang="en-US" sz="2800" dirty="0">
                <a:solidFill>
                  <a:schemeClr val="accent3">
                    <a:lumMod val="20000"/>
                    <a:lumOff val="80000"/>
                  </a:schemeClr>
                </a:solidFill>
              </a:rPr>
              <a:t>Univariate Analysis</a:t>
            </a:r>
          </a:p>
        </p:txBody>
      </p:sp>
      <p:sp>
        <p:nvSpPr>
          <p:cNvPr id="35" name="TextBox 34">
            <a:extLst>
              <a:ext uri="{FF2B5EF4-FFF2-40B4-BE49-F238E27FC236}">
                <a16:creationId xmlns:a16="http://schemas.microsoft.com/office/drawing/2014/main" id="{2C88875E-93CB-6F08-6A44-4F33681E0C68}"/>
              </a:ext>
            </a:extLst>
          </p:cNvPr>
          <p:cNvSpPr txBox="1"/>
          <p:nvPr/>
        </p:nvSpPr>
        <p:spPr>
          <a:xfrm>
            <a:off x="4493192" y="3157981"/>
            <a:ext cx="2041486" cy="954107"/>
          </a:xfrm>
          <a:prstGeom prst="rect">
            <a:avLst/>
          </a:prstGeom>
          <a:noFill/>
        </p:spPr>
        <p:txBody>
          <a:bodyPr wrap="square" rtlCol="0">
            <a:spAutoFit/>
          </a:bodyPr>
          <a:lstStyle/>
          <a:p>
            <a:pPr algn="ctr"/>
            <a:r>
              <a:rPr lang="en-US" sz="2800" dirty="0">
                <a:solidFill>
                  <a:schemeClr val="accent3">
                    <a:lumMod val="20000"/>
                    <a:lumOff val="80000"/>
                  </a:schemeClr>
                </a:solidFill>
              </a:rPr>
              <a:t>Bivariate Analysis</a:t>
            </a:r>
          </a:p>
        </p:txBody>
      </p:sp>
      <p:sp>
        <p:nvSpPr>
          <p:cNvPr id="36" name="TextBox 35">
            <a:extLst>
              <a:ext uri="{FF2B5EF4-FFF2-40B4-BE49-F238E27FC236}">
                <a16:creationId xmlns:a16="http://schemas.microsoft.com/office/drawing/2014/main" id="{3D9CFC02-1A94-BEA3-E3BA-3FD91E465B3C}"/>
              </a:ext>
            </a:extLst>
          </p:cNvPr>
          <p:cNvSpPr txBox="1"/>
          <p:nvPr/>
        </p:nvSpPr>
        <p:spPr>
          <a:xfrm>
            <a:off x="7764428" y="3157981"/>
            <a:ext cx="2041486" cy="954107"/>
          </a:xfrm>
          <a:prstGeom prst="rect">
            <a:avLst/>
          </a:prstGeom>
          <a:noFill/>
        </p:spPr>
        <p:txBody>
          <a:bodyPr wrap="square" rtlCol="0">
            <a:spAutoFit/>
          </a:bodyPr>
          <a:lstStyle/>
          <a:p>
            <a:pPr algn="ctr"/>
            <a:r>
              <a:rPr lang="en-US" sz="2800" dirty="0">
                <a:solidFill>
                  <a:schemeClr val="accent3">
                    <a:lumMod val="20000"/>
                    <a:lumOff val="80000"/>
                  </a:schemeClr>
                </a:solidFill>
              </a:rPr>
              <a:t>Multivariate Analysis</a:t>
            </a:r>
          </a:p>
        </p:txBody>
      </p:sp>
      <p:pic>
        <p:nvPicPr>
          <p:cNvPr id="8" name="Graphic 7" descr="Bar chart with solid fill">
            <a:extLst>
              <a:ext uri="{FF2B5EF4-FFF2-40B4-BE49-F238E27FC236}">
                <a16:creationId xmlns:a16="http://schemas.microsoft.com/office/drawing/2014/main" id="{AF72C811-1261-C351-C0B0-169C952871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2203055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8F39F-3738-F4F9-AFBE-B28E35EE731F}"/>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A9F2B963-B2A3-E78D-9D7F-5AFB4E1D896B}"/>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26C22E2-667C-96A8-791C-D770E6269BE8}"/>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14EA3B31-A0A4-46F6-A20E-577F24874A6E}"/>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8D76CEB-2445-8469-5FAF-3E1143E33360}"/>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DB6B9D-8627-DE90-0D3C-FC886A85E8F2}"/>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D6AFCED8-FAD8-3B49-4F0C-4F434813DF70}"/>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8EF90DA-C57C-6083-252F-95D1A9E7FC4F}"/>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B32B8181-822D-1612-DAFD-7793E1E04E9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6861EEEE-365D-4621-0816-1F4ADCD6DF56}"/>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1" name="TextBox 20">
            <a:extLst>
              <a:ext uri="{FF2B5EF4-FFF2-40B4-BE49-F238E27FC236}">
                <a16:creationId xmlns:a16="http://schemas.microsoft.com/office/drawing/2014/main" id="{20A8CEF3-980E-1DD2-62FA-C7B66C7ED8C2}"/>
              </a:ext>
            </a:extLst>
          </p:cNvPr>
          <p:cNvSpPr txBox="1"/>
          <p:nvPr/>
        </p:nvSpPr>
        <p:spPr>
          <a:xfrm>
            <a:off x="1239790" y="1897760"/>
            <a:ext cx="8048883" cy="338554"/>
          </a:xfrm>
          <a:prstGeom prst="rect">
            <a:avLst/>
          </a:prstGeom>
          <a:noFill/>
        </p:spPr>
        <p:txBody>
          <a:bodyPr wrap="square" rtlCol="0">
            <a:spAutoFit/>
          </a:bodyPr>
          <a:lstStyle/>
          <a:p>
            <a:r>
              <a:rPr lang="en-US" sz="1600" dirty="0">
                <a:solidFill>
                  <a:schemeClr val="accent3">
                    <a:lumMod val="20000"/>
                    <a:lumOff val="80000"/>
                  </a:schemeClr>
                </a:solidFill>
                <a:latin typeface="Comic Sans MS" panose="030F0702030302020204" pitchFamily="66" charset="0"/>
              </a:rPr>
              <a:t>This part shows relations between some pairs of related properties</a:t>
            </a:r>
          </a:p>
        </p:txBody>
      </p:sp>
      <p:sp>
        <p:nvSpPr>
          <p:cNvPr id="27" name="Rectangle: Rounded Corners 26">
            <a:extLst>
              <a:ext uri="{FF2B5EF4-FFF2-40B4-BE49-F238E27FC236}">
                <a16:creationId xmlns:a16="http://schemas.microsoft.com/office/drawing/2014/main" id="{17550D30-B29D-7E4C-DC15-01460298115F}"/>
              </a:ext>
            </a:extLst>
          </p:cNvPr>
          <p:cNvSpPr/>
          <p:nvPr/>
        </p:nvSpPr>
        <p:spPr>
          <a:xfrm>
            <a:off x="1377440" y="2474747"/>
            <a:ext cx="471855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4E7EC66-9055-BEDD-6B68-01A477E2D978}"/>
              </a:ext>
            </a:extLst>
          </p:cNvPr>
          <p:cNvSpPr txBox="1"/>
          <p:nvPr/>
        </p:nvSpPr>
        <p:spPr>
          <a:xfrm>
            <a:off x="1482933" y="2536302"/>
            <a:ext cx="4394094" cy="400110"/>
          </a:xfrm>
          <a:prstGeom prst="rect">
            <a:avLst/>
          </a:prstGeom>
          <a:noFill/>
        </p:spPr>
        <p:txBody>
          <a:bodyPr wrap="square" rtlCol="0">
            <a:spAutoFit/>
          </a:bodyPr>
          <a:lstStyle/>
          <a:p>
            <a:pPr algn="ctr"/>
            <a:r>
              <a:rPr lang="en-US" sz="2000" dirty="0">
                <a:solidFill>
                  <a:schemeClr val="accent3">
                    <a:lumMod val="20000"/>
                    <a:lumOff val="80000"/>
                  </a:schemeClr>
                </a:solidFill>
              </a:rPr>
              <a:t>Correlation between numeric columns</a:t>
            </a:r>
          </a:p>
        </p:txBody>
      </p:sp>
      <p:pic>
        <p:nvPicPr>
          <p:cNvPr id="10" name="Picture 9">
            <a:extLst>
              <a:ext uri="{FF2B5EF4-FFF2-40B4-BE49-F238E27FC236}">
                <a16:creationId xmlns:a16="http://schemas.microsoft.com/office/drawing/2014/main" id="{35E1067C-1AD0-5A91-9E72-80C2697404DC}"/>
              </a:ext>
            </a:extLst>
          </p:cNvPr>
          <p:cNvPicPr>
            <a:picLocks noChangeAspect="1"/>
          </p:cNvPicPr>
          <p:nvPr/>
        </p:nvPicPr>
        <p:blipFill>
          <a:blip r:embed="rId9"/>
          <a:stretch>
            <a:fillRect/>
          </a:stretch>
        </p:blipFill>
        <p:spPr>
          <a:xfrm>
            <a:off x="200328" y="3783370"/>
            <a:ext cx="4944165" cy="1676634"/>
          </a:xfrm>
          <a:prstGeom prst="rect">
            <a:avLst/>
          </a:prstGeom>
        </p:spPr>
      </p:pic>
      <p:pic>
        <p:nvPicPr>
          <p:cNvPr id="16" name="Picture 15">
            <a:extLst>
              <a:ext uri="{FF2B5EF4-FFF2-40B4-BE49-F238E27FC236}">
                <a16:creationId xmlns:a16="http://schemas.microsoft.com/office/drawing/2014/main" id="{A06D1CAD-94E8-D8F1-3E4C-BB4A078FB3E3}"/>
              </a:ext>
            </a:extLst>
          </p:cNvPr>
          <p:cNvPicPr>
            <a:picLocks noChangeAspect="1"/>
          </p:cNvPicPr>
          <p:nvPr/>
        </p:nvPicPr>
        <p:blipFill>
          <a:blip r:embed="rId10"/>
          <a:stretch>
            <a:fillRect/>
          </a:stretch>
        </p:blipFill>
        <p:spPr>
          <a:xfrm>
            <a:off x="5425879" y="3177773"/>
            <a:ext cx="4944166" cy="3205184"/>
          </a:xfrm>
          <a:prstGeom prst="rect">
            <a:avLst/>
          </a:prstGeom>
        </p:spPr>
      </p:pic>
      <p:pic>
        <p:nvPicPr>
          <p:cNvPr id="2" name="Graphic 1" descr="Bar chart with solid fill">
            <a:extLst>
              <a:ext uri="{FF2B5EF4-FFF2-40B4-BE49-F238E27FC236}">
                <a16:creationId xmlns:a16="http://schemas.microsoft.com/office/drawing/2014/main" id="{EB3CD044-62E0-5E3C-8E84-7B5CD7AB90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418858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par>
                          <p:cTn id="25" fill="hold">
                            <p:stCondLst>
                              <p:cond delay="1000"/>
                            </p:stCondLst>
                            <p:childTnLst>
                              <p:par>
                                <p:cTn id="26" presetID="14" presetClass="entr" presetSubtype="1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115B5-6627-5020-D4DA-89EB76F031D1}"/>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E3BA5FE8-808F-0A4C-82DE-0D66327E22B8}"/>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0439EE26-C11B-B09E-7D98-1D3E54F5B3D9}"/>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5B27E8EF-39DA-BC4A-44D9-F000A2E91D6D}"/>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34F65BE-65D1-9DAB-983C-DC0AD9BEF665}"/>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370999-8EFF-88C6-0292-7C0A16159799}"/>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4B482E84-82F1-ECA2-8A53-8A107EC76C86}"/>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B06BBA9-2A2B-FA24-C076-7811409711E7}"/>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35B943B7-27ED-FCC0-8067-9354A47951F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9CEF5537-ED6A-04F4-03D2-FCF6A8EAEE36}"/>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1" name="TextBox 20">
            <a:extLst>
              <a:ext uri="{FF2B5EF4-FFF2-40B4-BE49-F238E27FC236}">
                <a16:creationId xmlns:a16="http://schemas.microsoft.com/office/drawing/2014/main" id="{88E4085D-99D3-364E-9B18-844F7C6D707F}"/>
              </a:ext>
            </a:extLst>
          </p:cNvPr>
          <p:cNvSpPr txBox="1"/>
          <p:nvPr/>
        </p:nvSpPr>
        <p:spPr>
          <a:xfrm>
            <a:off x="1367610" y="1897760"/>
            <a:ext cx="7078300" cy="584775"/>
          </a:xfrm>
          <a:prstGeom prst="rect">
            <a:avLst/>
          </a:prstGeom>
          <a:noFill/>
        </p:spPr>
        <p:txBody>
          <a:bodyPr wrap="square" rtlCol="0">
            <a:spAutoFit/>
          </a:bodyPr>
          <a:lstStyle/>
          <a:p>
            <a:r>
              <a:rPr lang="en-US" sz="1600" dirty="0">
                <a:solidFill>
                  <a:srgbClr val="00B050"/>
                </a:solidFill>
                <a:latin typeface="Comic Sans MS" panose="030F0702030302020204" pitchFamily="66" charset="0"/>
              </a:rPr>
              <a:t>Then, </a:t>
            </a:r>
            <a:r>
              <a:rPr lang="en-US" sz="1600" dirty="0">
                <a:solidFill>
                  <a:schemeClr val="accent3">
                    <a:lumMod val="20000"/>
                    <a:lumOff val="80000"/>
                  </a:schemeClr>
                </a:solidFill>
                <a:latin typeface="Comic Sans MS" panose="030F0702030302020204" pitchFamily="66" charset="0"/>
              </a:rPr>
              <a:t>Let’s take properties one by one and try to extract its features with other columns</a:t>
            </a:r>
          </a:p>
        </p:txBody>
      </p:sp>
      <p:sp>
        <p:nvSpPr>
          <p:cNvPr id="2" name="Rectangle: Rounded Corners 1">
            <a:extLst>
              <a:ext uri="{FF2B5EF4-FFF2-40B4-BE49-F238E27FC236}">
                <a16:creationId xmlns:a16="http://schemas.microsoft.com/office/drawing/2014/main" id="{3FF38F4A-8F30-DDE3-9B30-3E6919577EAB}"/>
              </a:ext>
            </a:extLst>
          </p:cNvPr>
          <p:cNvSpPr/>
          <p:nvPr/>
        </p:nvSpPr>
        <p:spPr>
          <a:xfrm>
            <a:off x="712359" y="2736357"/>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0EE9CE-25CE-A9E6-0F77-C6E04815C4D1}"/>
              </a:ext>
            </a:extLst>
          </p:cNvPr>
          <p:cNvSpPr txBox="1"/>
          <p:nvPr/>
        </p:nvSpPr>
        <p:spPr>
          <a:xfrm>
            <a:off x="817852" y="2797912"/>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Gender</a:t>
            </a:r>
          </a:p>
        </p:txBody>
      </p:sp>
      <p:pic>
        <p:nvPicPr>
          <p:cNvPr id="6" name="Picture 5">
            <a:extLst>
              <a:ext uri="{FF2B5EF4-FFF2-40B4-BE49-F238E27FC236}">
                <a16:creationId xmlns:a16="http://schemas.microsoft.com/office/drawing/2014/main" id="{1798065D-B095-D448-D0BE-1E8426F16931}"/>
              </a:ext>
            </a:extLst>
          </p:cNvPr>
          <p:cNvPicPr>
            <a:picLocks noChangeAspect="1"/>
          </p:cNvPicPr>
          <p:nvPr/>
        </p:nvPicPr>
        <p:blipFill>
          <a:blip r:embed="rId9"/>
          <a:stretch>
            <a:fillRect/>
          </a:stretch>
        </p:blipFill>
        <p:spPr>
          <a:xfrm>
            <a:off x="3813883" y="-730371"/>
            <a:ext cx="6154285" cy="7598208"/>
          </a:xfrm>
          <a:prstGeom prst="rect">
            <a:avLst/>
          </a:prstGeom>
        </p:spPr>
      </p:pic>
      <p:sp>
        <p:nvSpPr>
          <p:cNvPr id="7" name="TextBox 6">
            <a:extLst>
              <a:ext uri="{FF2B5EF4-FFF2-40B4-BE49-F238E27FC236}">
                <a16:creationId xmlns:a16="http://schemas.microsoft.com/office/drawing/2014/main" id="{5F73745D-9901-BA4B-E5CD-2D4E6FC377AF}"/>
              </a:ext>
            </a:extLst>
          </p:cNvPr>
          <p:cNvSpPr txBox="1"/>
          <p:nvPr/>
        </p:nvSpPr>
        <p:spPr>
          <a:xfrm>
            <a:off x="938555" y="3385881"/>
            <a:ext cx="3102503" cy="3044295"/>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Department</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Attendance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Total Score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Extracurricular activities</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Sleep Hours per night</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Stress Level</a:t>
            </a:r>
          </a:p>
        </p:txBody>
      </p:sp>
      <p:pic>
        <p:nvPicPr>
          <p:cNvPr id="5" name="Graphic 4" descr="Bar chart with solid fill">
            <a:extLst>
              <a:ext uri="{FF2B5EF4-FFF2-40B4-BE49-F238E27FC236}">
                <a16:creationId xmlns:a16="http://schemas.microsoft.com/office/drawing/2014/main" id="{961842DF-B736-8500-813E-D693526A25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4346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19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512C-5E0E-594A-0E3D-6976E370A8D9}"/>
            </a:ext>
          </a:extLst>
        </p:cNvPr>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2FA66CA1-F251-E3EF-DB23-A402705D39FC}"/>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8" name="Group 17">
            <a:extLst>
              <a:ext uri="{FF2B5EF4-FFF2-40B4-BE49-F238E27FC236}">
                <a16:creationId xmlns:a16="http://schemas.microsoft.com/office/drawing/2014/main" id="{FE0DF64B-CA18-4FA5-AAB2-BC1E2E4B64B6}"/>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9" name="Rectangle 18">
              <a:extLst>
                <a:ext uri="{FF2B5EF4-FFF2-40B4-BE49-F238E27FC236}">
                  <a16:creationId xmlns:a16="http://schemas.microsoft.com/office/drawing/2014/main" id="{B6C5882F-8B4D-9781-F293-E3F9A3121465}"/>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E0EB5F-27C4-5A70-0DCE-AE8C40EC9AF4}"/>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5FFF4A-16D0-48C0-9B78-D9F608B2B2BD}"/>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8BE84115-6393-DB23-1AEF-994C0C91044A}"/>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28DF5B2-7054-CF31-62D3-C8A21698D81B}"/>
              </a:ext>
            </a:extLst>
          </p:cNvPr>
          <p:cNvSpPr txBox="1"/>
          <p:nvPr/>
        </p:nvSpPr>
        <p:spPr>
          <a:xfrm>
            <a:off x="2778593" y="212578"/>
            <a:ext cx="5932787"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Loading the dataset and exploring its structure</a:t>
            </a:r>
          </a:p>
        </p:txBody>
      </p:sp>
      <p:sp>
        <p:nvSpPr>
          <p:cNvPr id="5" name="TextBox 4">
            <a:extLst>
              <a:ext uri="{FF2B5EF4-FFF2-40B4-BE49-F238E27FC236}">
                <a16:creationId xmlns:a16="http://schemas.microsoft.com/office/drawing/2014/main" id="{E3C12430-FB36-3565-04A2-032AF6042A1B}"/>
              </a:ext>
            </a:extLst>
          </p:cNvPr>
          <p:cNvSpPr txBox="1"/>
          <p:nvPr/>
        </p:nvSpPr>
        <p:spPr>
          <a:xfrm>
            <a:off x="1090356" y="1383902"/>
            <a:ext cx="4399029" cy="461665"/>
          </a:xfrm>
          <a:prstGeom prst="rect">
            <a:avLst/>
          </a:prstGeom>
          <a:noFill/>
        </p:spPr>
        <p:txBody>
          <a:bodyPr wrap="square" rtlCol="0">
            <a:spAutoFit/>
          </a:bodyPr>
          <a:lstStyle/>
          <a:p>
            <a:r>
              <a:rPr lang="en-US" sz="2400" dirty="0">
                <a:solidFill>
                  <a:srgbClr val="FFC000"/>
                </a:solidFill>
                <a:latin typeface="Candara" panose="020E0502030303020204" pitchFamily="34" charset="0"/>
              </a:rPr>
              <a:t>Importing necessary libraries</a:t>
            </a:r>
          </a:p>
        </p:txBody>
      </p:sp>
      <p:pic>
        <p:nvPicPr>
          <p:cNvPr id="7" name="Picture 6">
            <a:extLst>
              <a:ext uri="{FF2B5EF4-FFF2-40B4-BE49-F238E27FC236}">
                <a16:creationId xmlns:a16="http://schemas.microsoft.com/office/drawing/2014/main" id="{C983431C-AEC1-67BD-FE1F-9979A86FBCCD}"/>
              </a:ext>
            </a:extLst>
          </p:cNvPr>
          <p:cNvPicPr>
            <a:picLocks noChangeAspect="1"/>
          </p:cNvPicPr>
          <p:nvPr/>
        </p:nvPicPr>
        <p:blipFill>
          <a:blip r:embed="rId7"/>
          <a:stretch>
            <a:fillRect/>
          </a:stretch>
        </p:blipFill>
        <p:spPr>
          <a:xfrm>
            <a:off x="1402004" y="1981593"/>
            <a:ext cx="5334744" cy="1933845"/>
          </a:xfrm>
          <a:prstGeom prst="rect">
            <a:avLst/>
          </a:prstGeom>
        </p:spPr>
      </p:pic>
      <p:sp>
        <p:nvSpPr>
          <p:cNvPr id="8" name="TextBox 7">
            <a:extLst>
              <a:ext uri="{FF2B5EF4-FFF2-40B4-BE49-F238E27FC236}">
                <a16:creationId xmlns:a16="http://schemas.microsoft.com/office/drawing/2014/main" id="{6417F312-66FF-F42B-8E0B-62D803A49765}"/>
              </a:ext>
            </a:extLst>
          </p:cNvPr>
          <p:cNvSpPr txBox="1"/>
          <p:nvPr/>
        </p:nvSpPr>
        <p:spPr>
          <a:xfrm>
            <a:off x="1090356" y="4156456"/>
            <a:ext cx="4720509" cy="461665"/>
          </a:xfrm>
          <a:prstGeom prst="rect">
            <a:avLst/>
          </a:prstGeom>
          <a:noFill/>
        </p:spPr>
        <p:txBody>
          <a:bodyPr wrap="square" rtlCol="0">
            <a:spAutoFit/>
          </a:bodyPr>
          <a:lstStyle/>
          <a:p>
            <a:r>
              <a:rPr lang="en-US" sz="2400" dirty="0">
                <a:solidFill>
                  <a:srgbClr val="FFC000"/>
                </a:solidFill>
                <a:latin typeface="Candara" panose="020E0502030303020204" pitchFamily="34" charset="0"/>
              </a:rPr>
              <a:t>Reading the data and exploring it</a:t>
            </a:r>
          </a:p>
        </p:txBody>
      </p:sp>
      <p:pic>
        <p:nvPicPr>
          <p:cNvPr id="10" name="Picture 9">
            <a:extLst>
              <a:ext uri="{FF2B5EF4-FFF2-40B4-BE49-F238E27FC236}">
                <a16:creationId xmlns:a16="http://schemas.microsoft.com/office/drawing/2014/main" id="{FC746CCD-F5C3-6328-EFB2-46241930E2B5}"/>
              </a:ext>
            </a:extLst>
          </p:cNvPr>
          <p:cNvPicPr>
            <a:picLocks noChangeAspect="1"/>
          </p:cNvPicPr>
          <p:nvPr/>
        </p:nvPicPr>
        <p:blipFill>
          <a:blip r:embed="rId8"/>
          <a:stretch>
            <a:fillRect/>
          </a:stretch>
        </p:blipFill>
        <p:spPr>
          <a:xfrm>
            <a:off x="1402004" y="4654992"/>
            <a:ext cx="6763694" cy="704948"/>
          </a:xfrm>
          <a:prstGeom prst="rect">
            <a:avLst/>
          </a:prstGeom>
        </p:spPr>
      </p:pic>
      <p:grpSp>
        <p:nvGrpSpPr>
          <p:cNvPr id="16" name="Group 15">
            <a:extLst>
              <a:ext uri="{FF2B5EF4-FFF2-40B4-BE49-F238E27FC236}">
                <a16:creationId xmlns:a16="http://schemas.microsoft.com/office/drawing/2014/main" id="{5CB3B492-EBDB-EB5E-CF30-69C7F74B60EE}"/>
              </a:ext>
            </a:extLst>
          </p:cNvPr>
          <p:cNvGrpSpPr/>
          <p:nvPr/>
        </p:nvGrpSpPr>
        <p:grpSpPr>
          <a:xfrm>
            <a:off x="1209573" y="5474099"/>
            <a:ext cx="7337455" cy="372268"/>
            <a:chOff x="1209573" y="5474099"/>
            <a:chExt cx="7337455" cy="372268"/>
          </a:xfrm>
        </p:grpSpPr>
        <p:sp>
          <p:nvSpPr>
            <p:cNvPr id="70" name="Arrow: Bent 69">
              <a:extLst>
                <a:ext uri="{FF2B5EF4-FFF2-40B4-BE49-F238E27FC236}">
                  <a16:creationId xmlns:a16="http://schemas.microsoft.com/office/drawing/2014/main" id="{3F849F2D-3F58-3920-C196-928C041F7A49}"/>
                </a:ext>
              </a:extLst>
            </p:cNvPr>
            <p:cNvSpPr/>
            <p:nvPr/>
          </p:nvSpPr>
          <p:spPr>
            <a:xfrm rot="5400000">
              <a:off x="6478225" y="3663404"/>
              <a:ext cx="258107" cy="3879498"/>
            </a:xfrm>
            <a:prstGeom prst="bentArrow">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F1024E92-DBCA-FBD5-16B0-8810A8415ADC}"/>
                </a:ext>
              </a:extLst>
            </p:cNvPr>
            <p:cNvSpPr/>
            <p:nvPr/>
          </p:nvSpPr>
          <p:spPr>
            <a:xfrm rot="16200000" flipH="1">
              <a:off x="2809498" y="3874175"/>
              <a:ext cx="258107" cy="3457957"/>
            </a:xfrm>
            <a:prstGeom prst="bentArrow">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Arrow: Down 71">
              <a:extLst>
                <a:ext uri="{FF2B5EF4-FFF2-40B4-BE49-F238E27FC236}">
                  <a16:creationId xmlns:a16="http://schemas.microsoft.com/office/drawing/2014/main" id="{F6558CBA-D8FB-FE89-C826-B08AE58072E4}"/>
                </a:ext>
              </a:extLst>
            </p:cNvPr>
            <p:cNvSpPr/>
            <p:nvPr/>
          </p:nvSpPr>
          <p:spPr>
            <a:xfrm>
              <a:off x="4572001" y="5474099"/>
              <a:ext cx="95527" cy="372268"/>
            </a:xfrm>
            <a:prstGeom prst="downArrow">
              <a:avLst/>
            </a:prstGeom>
            <a:solidFill>
              <a:schemeClr val="tx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a:extLst>
              <a:ext uri="{FF2B5EF4-FFF2-40B4-BE49-F238E27FC236}">
                <a16:creationId xmlns:a16="http://schemas.microsoft.com/office/drawing/2014/main" id="{F10CAB7A-A462-4011-5969-DD77E074FE6D}"/>
              </a:ext>
            </a:extLst>
          </p:cNvPr>
          <p:cNvSpPr txBox="1"/>
          <p:nvPr/>
        </p:nvSpPr>
        <p:spPr>
          <a:xfrm>
            <a:off x="511278" y="5846367"/>
            <a:ext cx="2937412" cy="307777"/>
          </a:xfrm>
          <a:prstGeom prst="rect">
            <a:avLst/>
          </a:prstGeom>
          <a:noFill/>
        </p:spPr>
        <p:txBody>
          <a:bodyPr wrap="square" rtlCol="0">
            <a:spAutoFit/>
          </a:bodyPr>
          <a:lstStyle>
            <a:defPPr>
              <a:defRPr lang="en-US"/>
            </a:defPPr>
            <a:lvl1pPr>
              <a:defRPr i="1">
                <a:latin typeface="Candara" panose="020E0502030303020204" pitchFamily="34" charset="0"/>
                <a:ea typeface="Roboto" panose="02000000000000000000" pitchFamily="2" charset="0"/>
                <a:cs typeface="Poppins Light" panose="020B0502040204020203" pitchFamily="2" charset="0"/>
              </a:defRPr>
            </a:lvl1pPr>
          </a:lstStyle>
          <a:p>
            <a:r>
              <a:rPr lang="en-US" sz="1400" dirty="0">
                <a:solidFill>
                  <a:schemeClr val="tx1">
                    <a:lumMod val="85000"/>
                  </a:schemeClr>
                </a:solidFill>
              </a:rPr>
              <a:t>Getting sample from the data</a:t>
            </a:r>
          </a:p>
        </p:txBody>
      </p:sp>
      <p:sp>
        <p:nvSpPr>
          <p:cNvPr id="74" name="TextBox 73">
            <a:extLst>
              <a:ext uri="{FF2B5EF4-FFF2-40B4-BE49-F238E27FC236}">
                <a16:creationId xmlns:a16="http://schemas.microsoft.com/office/drawing/2014/main" id="{FD4EBBE9-85A9-C12F-4FD5-EBD4A7C907C5}"/>
              </a:ext>
            </a:extLst>
          </p:cNvPr>
          <p:cNvSpPr txBox="1"/>
          <p:nvPr/>
        </p:nvSpPr>
        <p:spPr>
          <a:xfrm>
            <a:off x="3765393" y="5890985"/>
            <a:ext cx="2937412" cy="307777"/>
          </a:xfrm>
          <a:prstGeom prst="rect">
            <a:avLst/>
          </a:prstGeom>
          <a:noFill/>
        </p:spPr>
        <p:txBody>
          <a:bodyPr wrap="square" rtlCol="0">
            <a:spAutoFit/>
          </a:bodyPr>
          <a:lstStyle>
            <a:defPPr>
              <a:defRPr lang="en-US"/>
            </a:defPPr>
            <a:lvl1pPr>
              <a:defRPr i="1">
                <a:latin typeface="Candara" panose="020E0502030303020204" pitchFamily="34" charset="0"/>
                <a:ea typeface="Roboto" panose="02000000000000000000" pitchFamily="2" charset="0"/>
                <a:cs typeface="Poppins Light" panose="020B0502040204020203" pitchFamily="2" charset="0"/>
              </a:defRPr>
            </a:lvl1pPr>
          </a:lstStyle>
          <a:p>
            <a:r>
              <a:rPr lang="en-US" sz="1400" dirty="0">
                <a:solidFill>
                  <a:schemeClr val="tx1">
                    <a:lumMod val="85000"/>
                  </a:schemeClr>
                </a:solidFill>
              </a:rPr>
              <a:t>Getting data information</a:t>
            </a:r>
          </a:p>
        </p:txBody>
      </p:sp>
      <p:sp>
        <p:nvSpPr>
          <p:cNvPr id="75" name="TextBox 74">
            <a:extLst>
              <a:ext uri="{FF2B5EF4-FFF2-40B4-BE49-F238E27FC236}">
                <a16:creationId xmlns:a16="http://schemas.microsoft.com/office/drawing/2014/main" id="{3E966523-142F-8F67-7BE2-A4D67D6F2237}"/>
              </a:ext>
            </a:extLst>
          </p:cNvPr>
          <p:cNvSpPr txBox="1"/>
          <p:nvPr/>
        </p:nvSpPr>
        <p:spPr>
          <a:xfrm>
            <a:off x="7624784" y="5829279"/>
            <a:ext cx="2319086" cy="307777"/>
          </a:xfrm>
          <a:prstGeom prst="rect">
            <a:avLst/>
          </a:prstGeom>
          <a:noFill/>
        </p:spPr>
        <p:txBody>
          <a:bodyPr wrap="square" rtlCol="0">
            <a:spAutoFit/>
          </a:bodyPr>
          <a:lstStyle>
            <a:defPPr>
              <a:defRPr lang="en-US"/>
            </a:defPPr>
            <a:lvl1pPr>
              <a:defRPr i="1">
                <a:latin typeface="Candara" panose="020E0502030303020204" pitchFamily="34" charset="0"/>
                <a:ea typeface="Roboto" panose="02000000000000000000" pitchFamily="2" charset="0"/>
                <a:cs typeface="Poppins Light" panose="020B0502040204020203" pitchFamily="2" charset="0"/>
              </a:defRPr>
            </a:lvl1pPr>
          </a:lstStyle>
          <a:p>
            <a:r>
              <a:rPr lang="en-US" sz="1400" dirty="0">
                <a:solidFill>
                  <a:schemeClr val="tx1">
                    <a:lumMod val="85000"/>
                  </a:schemeClr>
                </a:solidFill>
              </a:rPr>
              <a:t>Getting data description</a:t>
            </a:r>
          </a:p>
        </p:txBody>
      </p:sp>
      <p:pic>
        <p:nvPicPr>
          <p:cNvPr id="77" name="Picture 76">
            <a:extLst>
              <a:ext uri="{FF2B5EF4-FFF2-40B4-BE49-F238E27FC236}">
                <a16:creationId xmlns:a16="http://schemas.microsoft.com/office/drawing/2014/main" id="{0964B77F-3C6E-C198-1EC1-6E1735E533B1}"/>
              </a:ext>
            </a:extLst>
          </p:cNvPr>
          <p:cNvPicPr>
            <a:picLocks noChangeAspect="1"/>
          </p:cNvPicPr>
          <p:nvPr/>
        </p:nvPicPr>
        <p:blipFill>
          <a:blip r:embed="rId9"/>
          <a:stretch>
            <a:fillRect/>
          </a:stretch>
        </p:blipFill>
        <p:spPr>
          <a:xfrm>
            <a:off x="7809303" y="6198762"/>
            <a:ext cx="1667108" cy="342948"/>
          </a:xfrm>
          <a:prstGeom prst="rect">
            <a:avLst/>
          </a:prstGeom>
        </p:spPr>
      </p:pic>
      <p:pic>
        <p:nvPicPr>
          <p:cNvPr id="79" name="Picture 78">
            <a:extLst>
              <a:ext uri="{FF2B5EF4-FFF2-40B4-BE49-F238E27FC236}">
                <a16:creationId xmlns:a16="http://schemas.microsoft.com/office/drawing/2014/main" id="{BDB1A640-4549-F593-2A9F-14C0DBAA82E1}"/>
              </a:ext>
            </a:extLst>
          </p:cNvPr>
          <p:cNvPicPr>
            <a:picLocks noChangeAspect="1"/>
          </p:cNvPicPr>
          <p:nvPr/>
        </p:nvPicPr>
        <p:blipFill>
          <a:blip r:embed="rId10"/>
          <a:stretch>
            <a:fillRect/>
          </a:stretch>
        </p:blipFill>
        <p:spPr>
          <a:xfrm>
            <a:off x="4174251" y="6276091"/>
            <a:ext cx="1219200" cy="342900"/>
          </a:xfrm>
          <a:prstGeom prst="rect">
            <a:avLst/>
          </a:prstGeom>
        </p:spPr>
      </p:pic>
      <p:pic>
        <p:nvPicPr>
          <p:cNvPr id="81" name="Picture 80">
            <a:extLst>
              <a:ext uri="{FF2B5EF4-FFF2-40B4-BE49-F238E27FC236}">
                <a16:creationId xmlns:a16="http://schemas.microsoft.com/office/drawing/2014/main" id="{625936EF-1CB8-44FD-704C-DB8C18738DB1}"/>
              </a:ext>
            </a:extLst>
          </p:cNvPr>
          <p:cNvPicPr>
            <a:picLocks noChangeAspect="1"/>
          </p:cNvPicPr>
          <p:nvPr/>
        </p:nvPicPr>
        <p:blipFill>
          <a:blip r:embed="rId11"/>
          <a:stretch>
            <a:fillRect/>
          </a:stretch>
        </p:blipFill>
        <p:spPr>
          <a:xfrm>
            <a:off x="780887" y="6198762"/>
            <a:ext cx="1543050" cy="457200"/>
          </a:xfrm>
          <a:prstGeom prst="rect">
            <a:avLst/>
          </a:prstGeom>
        </p:spPr>
      </p:pic>
      <p:pic>
        <p:nvPicPr>
          <p:cNvPr id="15" name="Graphic 14" descr="Table with solid fill">
            <a:extLst>
              <a:ext uri="{FF2B5EF4-FFF2-40B4-BE49-F238E27FC236}">
                <a16:creationId xmlns:a16="http://schemas.microsoft.com/office/drawing/2014/main" id="{E6917BF1-50DE-7A25-0A1A-FA64754108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55637" y="154831"/>
            <a:ext cx="568391" cy="568391"/>
          </a:xfrm>
          <a:prstGeom prst="rect">
            <a:avLst/>
          </a:prstGeom>
        </p:spPr>
      </p:pic>
    </p:spTree>
    <p:extLst>
      <p:ext uri="{BB962C8B-B14F-4D97-AF65-F5344CB8AC3E}">
        <p14:creationId xmlns:p14="http://schemas.microsoft.com/office/powerpoint/2010/main" val="363416883"/>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wipe(down)">
                                      <p:cBhvr>
                                        <p:cTn id="32" dur="500"/>
                                        <p:tgtEl>
                                          <p:spTgt spid="81"/>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left)">
                                      <p:cBhvr>
                                        <p:cTn id="36" dur="500"/>
                                        <p:tgtEl>
                                          <p:spTgt spid="74"/>
                                        </p:tgtEl>
                                      </p:cBhvr>
                                    </p:animEffect>
                                  </p:childTnLst>
                                </p:cTn>
                              </p:par>
                            </p:childTnLst>
                          </p:cTn>
                        </p:par>
                        <p:par>
                          <p:cTn id="37" fill="hold">
                            <p:stCondLst>
                              <p:cond delay="3000"/>
                            </p:stCondLst>
                            <p:childTnLst>
                              <p:par>
                                <p:cTn id="38" presetID="22" presetClass="entr" presetSubtype="4" fill="hold" nodeType="after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down)">
                                      <p:cBhvr>
                                        <p:cTn id="40" dur="500"/>
                                        <p:tgtEl>
                                          <p:spTgt spid="79"/>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left)">
                                      <p:cBhvr>
                                        <p:cTn id="44" dur="500"/>
                                        <p:tgtEl>
                                          <p:spTgt spid="75"/>
                                        </p:tgtEl>
                                      </p:cBhvr>
                                    </p:animEffect>
                                  </p:childTnLst>
                                </p:cTn>
                              </p:par>
                            </p:childTnLst>
                          </p:cTn>
                        </p:par>
                        <p:par>
                          <p:cTn id="45" fill="hold">
                            <p:stCondLst>
                              <p:cond delay="4000"/>
                            </p:stCondLst>
                            <p:childTnLst>
                              <p:par>
                                <p:cTn id="46" presetID="22" presetClass="entr" presetSubtype="4"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down)">
                                      <p:cBhvr>
                                        <p:cTn id="4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73" grpId="0"/>
      <p:bldP spid="74" grpId="0"/>
      <p:bldP spid="7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43F9-2F62-54D8-8B4F-FE00B7703113}"/>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7468509C-B77C-B31C-8647-30DA95D7380D}"/>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3E86DE9-714A-DAB3-275C-E5DA7B3924C7}"/>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A722E62D-A890-60F9-6AAA-8CA7BC7DB528}"/>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B4DF76B-1F27-C225-4A30-344D70847C19}"/>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E773B38-ED17-A925-1501-FAE57855D924}"/>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91B47690-EC01-9ED3-1760-89312E4198F6}"/>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8E30A4F-B260-8AB3-05F6-6294F7A3C173}"/>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71E86D91-F79A-3C36-4AC1-77E5E126CC7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5DF19446-4407-228A-AE5C-C5D1859AB4A1}"/>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pic>
        <p:nvPicPr>
          <p:cNvPr id="7" name="Picture 6">
            <a:extLst>
              <a:ext uri="{FF2B5EF4-FFF2-40B4-BE49-F238E27FC236}">
                <a16:creationId xmlns:a16="http://schemas.microsoft.com/office/drawing/2014/main" id="{DF17F0C4-96F4-4103-BC20-0DC75C6AB39A}"/>
              </a:ext>
            </a:extLst>
          </p:cNvPr>
          <p:cNvPicPr>
            <a:picLocks noChangeAspect="1"/>
          </p:cNvPicPr>
          <p:nvPr/>
        </p:nvPicPr>
        <p:blipFill>
          <a:blip r:embed="rId9"/>
          <a:stretch>
            <a:fillRect/>
          </a:stretch>
        </p:blipFill>
        <p:spPr>
          <a:xfrm>
            <a:off x="5107592" y="1597454"/>
            <a:ext cx="5121752" cy="4908346"/>
          </a:xfrm>
          <a:prstGeom prst="rect">
            <a:avLst/>
          </a:prstGeom>
        </p:spPr>
      </p:pic>
      <p:sp>
        <p:nvSpPr>
          <p:cNvPr id="9" name="Rectangle: Rounded Corners 8">
            <a:extLst>
              <a:ext uri="{FF2B5EF4-FFF2-40B4-BE49-F238E27FC236}">
                <a16:creationId xmlns:a16="http://schemas.microsoft.com/office/drawing/2014/main" id="{7C4BD1F3-7F0F-1B2D-FB63-CD9B5186B876}"/>
              </a:ext>
            </a:extLst>
          </p:cNvPr>
          <p:cNvSpPr/>
          <p:nvPr/>
        </p:nvSpPr>
        <p:spPr>
          <a:xfrm>
            <a:off x="712359" y="2736357"/>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0918468-4654-893B-2FC0-B44CC710D1B3}"/>
              </a:ext>
            </a:extLst>
          </p:cNvPr>
          <p:cNvSpPr txBox="1"/>
          <p:nvPr/>
        </p:nvSpPr>
        <p:spPr>
          <a:xfrm>
            <a:off x="817852" y="2797912"/>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Gender</a:t>
            </a:r>
          </a:p>
        </p:txBody>
      </p:sp>
      <p:sp>
        <p:nvSpPr>
          <p:cNvPr id="12" name="TextBox 11">
            <a:extLst>
              <a:ext uri="{FF2B5EF4-FFF2-40B4-BE49-F238E27FC236}">
                <a16:creationId xmlns:a16="http://schemas.microsoft.com/office/drawing/2014/main" id="{52E2C70A-5ADF-DA38-D113-82C771BC4CFD}"/>
              </a:ext>
            </a:extLst>
          </p:cNvPr>
          <p:cNvSpPr txBox="1"/>
          <p:nvPr/>
        </p:nvSpPr>
        <p:spPr>
          <a:xfrm>
            <a:off x="938555" y="3385881"/>
            <a:ext cx="3102503" cy="1751633"/>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Department</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Attendance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Total Score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p:txBody>
      </p:sp>
      <p:pic>
        <p:nvPicPr>
          <p:cNvPr id="2" name="Graphic 1" descr="Bar chart with solid fill">
            <a:extLst>
              <a:ext uri="{FF2B5EF4-FFF2-40B4-BE49-F238E27FC236}">
                <a16:creationId xmlns:a16="http://schemas.microsoft.com/office/drawing/2014/main" id="{7B28F8D2-FBEC-3AC8-3D84-E358B7A023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695419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ED1C3-E58E-3A40-B684-1CC15FC3F0A3}"/>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6487B564-734A-7B0A-442B-ED125DBE4E23}"/>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72FA2C18-9A0F-7634-8FB9-026C2C40AB1D}"/>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861F3EA0-0897-58F4-46E9-8326F2BDA618}"/>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6A0A2D-63D3-A447-F04E-4540054E02C7}"/>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4029F0C-9D90-979E-C635-68FAED29DF20}"/>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DB6C3679-B9DD-537C-0A34-50B3CD8A35AC}"/>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F3AEC75-C8BF-A42B-4F18-CE4B5F7BE28B}"/>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EBBC5070-3E21-90B7-8155-184BD08F482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262811CC-4815-A6F5-EFE4-94F00D20D8DE}"/>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pic>
        <p:nvPicPr>
          <p:cNvPr id="6" name="Picture 5">
            <a:extLst>
              <a:ext uri="{FF2B5EF4-FFF2-40B4-BE49-F238E27FC236}">
                <a16:creationId xmlns:a16="http://schemas.microsoft.com/office/drawing/2014/main" id="{C60B8925-D437-DF61-5641-8A436B3D215E}"/>
              </a:ext>
            </a:extLst>
          </p:cNvPr>
          <p:cNvPicPr>
            <a:picLocks noChangeAspect="1"/>
          </p:cNvPicPr>
          <p:nvPr/>
        </p:nvPicPr>
        <p:blipFill>
          <a:blip r:embed="rId9"/>
          <a:stretch>
            <a:fillRect/>
          </a:stretch>
        </p:blipFill>
        <p:spPr>
          <a:xfrm>
            <a:off x="5053777" y="1597454"/>
            <a:ext cx="5121752" cy="4932610"/>
          </a:xfrm>
          <a:prstGeom prst="rect">
            <a:avLst/>
          </a:prstGeom>
        </p:spPr>
      </p:pic>
      <p:sp>
        <p:nvSpPr>
          <p:cNvPr id="9" name="Rectangle: Rounded Corners 8">
            <a:extLst>
              <a:ext uri="{FF2B5EF4-FFF2-40B4-BE49-F238E27FC236}">
                <a16:creationId xmlns:a16="http://schemas.microsoft.com/office/drawing/2014/main" id="{0FA77D20-DDB4-D831-7B77-0D1A714D6963}"/>
              </a:ext>
            </a:extLst>
          </p:cNvPr>
          <p:cNvSpPr/>
          <p:nvPr/>
        </p:nvSpPr>
        <p:spPr>
          <a:xfrm>
            <a:off x="712359" y="2736357"/>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3888EF-8410-62EA-87BB-510D653BD463}"/>
              </a:ext>
            </a:extLst>
          </p:cNvPr>
          <p:cNvSpPr txBox="1"/>
          <p:nvPr/>
        </p:nvSpPr>
        <p:spPr>
          <a:xfrm>
            <a:off x="817852" y="2797912"/>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Gender</a:t>
            </a:r>
          </a:p>
        </p:txBody>
      </p:sp>
      <p:sp>
        <p:nvSpPr>
          <p:cNvPr id="12" name="TextBox 11">
            <a:extLst>
              <a:ext uri="{FF2B5EF4-FFF2-40B4-BE49-F238E27FC236}">
                <a16:creationId xmlns:a16="http://schemas.microsoft.com/office/drawing/2014/main" id="{35B29DAA-02FA-B4A0-75B9-3C95521866F6}"/>
              </a:ext>
            </a:extLst>
          </p:cNvPr>
          <p:cNvSpPr txBox="1"/>
          <p:nvPr/>
        </p:nvSpPr>
        <p:spPr>
          <a:xfrm>
            <a:off x="938555" y="3385881"/>
            <a:ext cx="3102503" cy="1320746"/>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Extracurricular activities</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Sleep Hours per night</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Stress Level</a:t>
            </a:r>
          </a:p>
        </p:txBody>
      </p:sp>
      <p:pic>
        <p:nvPicPr>
          <p:cNvPr id="2" name="Graphic 1" descr="Bar chart with solid fill">
            <a:extLst>
              <a:ext uri="{FF2B5EF4-FFF2-40B4-BE49-F238E27FC236}">
                <a16:creationId xmlns:a16="http://schemas.microsoft.com/office/drawing/2014/main" id="{1E9F3E06-2539-2582-11CB-7CD60E268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99925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8A0D-7129-953E-1621-3E5C5EB49276}"/>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347FD3A6-F5E3-7918-4F3F-0E51A90951F1}"/>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6F175999-4A15-E6E4-5C38-E44F097D5BAB}"/>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1BA2A045-DF21-EC9D-8A7B-EEB643179934}"/>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0B12CAF-BD85-419F-EC52-8F7FEF21A598}"/>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B95A07-B7D5-E473-98AD-B59CE8C2CD1E}"/>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C0A9B7EB-16C2-453C-E380-8D2425C8690C}"/>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ADDB83C-33C1-6656-F9E6-6CD06439FD74}"/>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D6AABAC5-F626-9611-3D2B-ED46499B4807}"/>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8E2C829-0737-9F76-E25D-55FDB5D1405E}"/>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52A5DAD2-508D-F072-9B3F-43A1F4F0C65A}"/>
              </a:ext>
            </a:extLst>
          </p:cNvPr>
          <p:cNvSpPr txBox="1"/>
          <p:nvPr/>
        </p:nvSpPr>
        <p:spPr>
          <a:xfrm>
            <a:off x="1164157" y="2890391"/>
            <a:ext cx="9287533" cy="1077218"/>
          </a:xfrm>
          <a:prstGeom prst="rect">
            <a:avLst/>
          </a:prstGeom>
          <a:noFill/>
        </p:spPr>
        <p:txBody>
          <a:bodyPr wrap="square" rtlCol="0">
            <a:spAutoFit/>
          </a:bodyPr>
          <a:lstStyle/>
          <a:p>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After analyzing the relationships between Gender and relevant columns </a:t>
            </a:r>
            <a:r>
              <a:rPr lang="en-US" sz="1600" dirty="0">
                <a:solidFill>
                  <a:srgbClr val="00B0F0"/>
                </a:solidFill>
                <a:latin typeface="Cascadia Code ExtraLight" panose="020B0609020000020004" pitchFamily="49" charset="0"/>
                <a:cs typeface="Cascadia Code ExtraLight" panose="020B0609020000020004" pitchFamily="49" charset="0"/>
              </a:rPr>
              <a:t>(Department, Attendance, Total Score, Study Hours per Week, Extracurricular Activities, Sleep Hours per Night, and Stress Level)</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 we observed the following:</a:t>
            </a:r>
          </a:p>
        </p:txBody>
      </p:sp>
      <p:pic>
        <p:nvPicPr>
          <p:cNvPr id="22" name="Graphic 21" descr="Yin And Yang with solid fill">
            <a:extLst>
              <a:ext uri="{FF2B5EF4-FFF2-40B4-BE49-F238E27FC236}">
                <a16:creationId xmlns:a16="http://schemas.microsoft.com/office/drawing/2014/main" id="{09AE95A8-5374-D21A-36B5-F8977B1C56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18" y="2890391"/>
            <a:ext cx="368273" cy="368273"/>
          </a:xfrm>
          <a:prstGeom prst="rect">
            <a:avLst/>
          </a:prstGeom>
        </p:spPr>
      </p:pic>
      <p:pic>
        <p:nvPicPr>
          <p:cNvPr id="3" name="Graphic 2" descr="Badge with solid fill">
            <a:extLst>
              <a:ext uri="{FF2B5EF4-FFF2-40B4-BE49-F238E27FC236}">
                <a16:creationId xmlns:a16="http://schemas.microsoft.com/office/drawing/2014/main" id="{610E5D23-FC37-3A25-B0D8-C27054B7578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3613D88D-1799-9B17-06C8-CDDF3759F2D0}"/>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6597213C-0F17-98FB-734B-5F3B9A60180A}"/>
              </a:ext>
            </a:extLst>
          </p:cNvPr>
          <p:cNvSpPr txBox="1"/>
          <p:nvPr/>
        </p:nvSpPr>
        <p:spPr>
          <a:xfrm>
            <a:off x="1551615" y="3998726"/>
            <a:ext cx="7286889" cy="646331"/>
          </a:xfrm>
          <a:prstGeom prst="rect">
            <a:avLst/>
          </a:prstGeom>
          <a:noFill/>
        </p:spPr>
        <p:txBody>
          <a:bodyPr wrap="square" rtlCol="0">
            <a:spAutoFit/>
          </a:bodyPr>
          <a:lstStyle/>
          <a:p>
            <a:r>
              <a:rPr lang="en-US" dirty="0">
                <a:solidFill>
                  <a:schemeClr val="accent2">
                    <a:lumMod val="20000"/>
                    <a:lumOff val="80000"/>
                  </a:schemeClr>
                </a:solidFill>
                <a:latin typeface="Corbel Light" panose="020B0303020204020204" pitchFamily="34" charset="0"/>
              </a:rPr>
              <a:t>In most aspects, </a:t>
            </a:r>
            <a:r>
              <a:rPr lang="en-US" dirty="0">
                <a:solidFill>
                  <a:srgbClr val="92D050"/>
                </a:solidFill>
                <a:latin typeface="Corbel Light" panose="020B0303020204020204" pitchFamily="34" charset="0"/>
              </a:rPr>
              <a:t>both males and females exhibit similar patterns</a:t>
            </a:r>
            <a:r>
              <a:rPr lang="en-US" dirty="0">
                <a:solidFill>
                  <a:schemeClr val="accent2">
                    <a:lumMod val="20000"/>
                    <a:lumOff val="80000"/>
                  </a:schemeClr>
                </a:solidFill>
                <a:latin typeface="Corbel Light" panose="020B0303020204020204" pitchFamily="34" charset="0"/>
              </a:rPr>
              <a:t>, with no significant differences in distribution.</a:t>
            </a:r>
          </a:p>
        </p:txBody>
      </p:sp>
      <p:pic>
        <p:nvPicPr>
          <p:cNvPr id="21" name="Graphic 20" descr="Cancer with solid fill">
            <a:extLst>
              <a:ext uri="{FF2B5EF4-FFF2-40B4-BE49-F238E27FC236}">
                <a16:creationId xmlns:a16="http://schemas.microsoft.com/office/drawing/2014/main" id="{13D9D8CB-1AE9-2084-5B90-E2BA2E9F0A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39809" y="4030489"/>
            <a:ext cx="311806" cy="311806"/>
          </a:xfrm>
          <a:prstGeom prst="rect">
            <a:avLst/>
          </a:prstGeom>
        </p:spPr>
      </p:pic>
      <p:sp>
        <p:nvSpPr>
          <p:cNvPr id="23" name="TextBox 22">
            <a:extLst>
              <a:ext uri="{FF2B5EF4-FFF2-40B4-BE49-F238E27FC236}">
                <a16:creationId xmlns:a16="http://schemas.microsoft.com/office/drawing/2014/main" id="{109126E9-6869-7595-F763-396C277C4863}"/>
              </a:ext>
            </a:extLst>
          </p:cNvPr>
          <p:cNvSpPr txBox="1"/>
          <p:nvPr/>
        </p:nvSpPr>
        <p:spPr>
          <a:xfrm>
            <a:off x="1551615" y="4848302"/>
            <a:ext cx="7286889" cy="646331"/>
          </a:xfrm>
          <a:prstGeom prst="rect">
            <a:avLst/>
          </a:prstGeom>
          <a:noFill/>
        </p:spPr>
        <p:txBody>
          <a:bodyPr wrap="square" rtlCol="0">
            <a:spAutoFit/>
          </a:bodyPr>
          <a:lstStyle/>
          <a:p>
            <a:r>
              <a:rPr lang="en-US" dirty="0">
                <a:solidFill>
                  <a:schemeClr val="accent2">
                    <a:lumMod val="20000"/>
                    <a:lumOff val="80000"/>
                  </a:schemeClr>
                </a:solidFill>
                <a:latin typeface="Corbel Light" panose="020B0303020204020204" pitchFamily="34" charset="0"/>
              </a:rPr>
              <a:t>However, </a:t>
            </a:r>
            <a:r>
              <a:rPr lang="en-US" dirty="0">
                <a:solidFill>
                  <a:srgbClr val="92D050"/>
                </a:solidFill>
                <a:latin typeface="Corbel Light" panose="020B0303020204020204" pitchFamily="34" charset="0"/>
              </a:rPr>
              <a:t>a noticeable trend appears in stress levels</a:t>
            </a:r>
            <a:r>
              <a:rPr lang="en-US" dirty="0">
                <a:solidFill>
                  <a:schemeClr val="accent2">
                    <a:lumMod val="20000"/>
                    <a:lumOff val="80000"/>
                  </a:schemeClr>
                </a:solidFill>
                <a:latin typeface="Corbel Light" panose="020B0303020204020204" pitchFamily="34" charset="0"/>
              </a:rPr>
              <a:t>—females tend to be higher stress more frequently, particularly in the upper ranges (8 and 9).</a:t>
            </a:r>
          </a:p>
        </p:txBody>
      </p:sp>
      <p:pic>
        <p:nvPicPr>
          <p:cNvPr id="24" name="Graphic 23" descr="Cancer with solid fill">
            <a:extLst>
              <a:ext uri="{FF2B5EF4-FFF2-40B4-BE49-F238E27FC236}">
                <a16:creationId xmlns:a16="http://schemas.microsoft.com/office/drawing/2014/main" id="{63C8F2C3-88F9-2A2C-C872-0711318648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39809" y="4880065"/>
            <a:ext cx="311806" cy="311806"/>
          </a:xfrm>
          <a:prstGeom prst="rect">
            <a:avLst/>
          </a:prstGeom>
        </p:spPr>
      </p:pic>
      <p:sp>
        <p:nvSpPr>
          <p:cNvPr id="25" name="Rectangle: Rounded Corners 24">
            <a:extLst>
              <a:ext uri="{FF2B5EF4-FFF2-40B4-BE49-F238E27FC236}">
                <a16:creationId xmlns:a16="http://schemas.microsoft.com/office/drawing/2014/main" id="{15EB9745-1C20-475F-53EF-CE33A44CA5B3}"/>
              </a:ext>
            </a:extLst>
          </p:cNvPr>
          <p:cNvSpPr/>
          <p:nvPr/>
        </p:nvSpPr>
        <p:spPr>
          <a:xfrm>
            <a:off x="938556" y="5862519"/>
            <a:ext cx="1280726" cy="523220"/>
          </a:xfrm>
          <a:prstGeom prst="roundRect">
            <a:avLst/>
          </a:prstGeom>
          <a:solidFill>
            <a:srgbClr val="035D03"/>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6" name="TextBox 25">
            <a:extLst>
              <a:ext uri="{FF2B5EF4-FFF2-40B4-BE49-F238E27FC236}">
                <a16:creationId xmlns:a16="http://schemas.microsoft.com/office/drawing/2014/main" id="{27F97FB0-0BBF-CD5A-1CB5-6C07DBAEA782}"/>
              </a:ext>
            </a:extLst>
          </p:cNvPr>
          <p:cNvSpPr txBox="1"/>
          <p:nvPr/>
        </p:nvSpPr>
        <p:spPr>
          <a:xfrm>
            <a:off x="938556" y="5924074"/>
            <a:ext cx="1280726" cy="400110"/>
          </a:xfrm>
          <a:prstGeom prst="rect">
            <a:avLst/>
          </a:prstGeom>
          <a:noFill/>
        </p:spPr>
        <p:txBody>
          <a:bodyPr wrap="square" rtlCol="0">
            <a:spAutoFit/>
          </a:bodyPr>
          <a:lstStyle/>
          <a:p>
            <a:pPr algn="ctr"/>
            <a:r>
              <a:rPr lang="en-US" sz="2000" dirty="0">
                <a:solidFill>
                  <a:schemeClr val="accent3">
                    <a:lumMod val="20000"/>
                    <a:lumOff val="80000"/>
                  </a:schemeClr>
                </a:solidFill>
              </a:rPr>
              <a:t>Ideas</a:t>
            </a:r>
          </a:p>
        </p:txBody>
      </p:sp>
      <p:sp>
        <p:nvSpPr>
          <p:cNvPr id="28" name="TextBox 27">
            <a:extLst>
              <a:ext uri="{FF2B5EF4-FFF2-40B4-BE49-F238E27FC236}">
                <a16:creationId xmlns:a16="http://schemas.microsoft.com/office/drawing/2014/main" id="{6F9070EC-6637-C6E6-D9F7-FB7FD56BB4D3}"/>
              </a:ext>
            </a:extLst>
          </p:cNvPr>
          <p:cNvSpPr txBox="1"/>
          <p:nvPr/>
        </p:nvSpPr>
        <p:spPr>
          <a:xfrm>
            <a:off x="2476841" y="5863586"/>
            <a:ext cx="7207934" cy="584775"/>
          </a:xfrm>
          <a:prstGeom prst="rect">
            <a:avLst/>
          </a:prstGeom>
          <a:noFill/>
        </p:spPr>
        <p:txBody>
          <a:bodyPr wrap="square" rtlCol="0">
            <a:spAutoFit/>
          </a:bodyPr>
          <a:lstStyle/>
          <a:p>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Try to lower the stress of girls by increasing their awareness from teachers.</a:t>
            </a:r>
          </a:p>
        </p:txBody>
      </p:sp>
      <p:pic>
        <p:nvPicPr>
          <p:cNvPr id="5" name="Graphic 4" descr="Bar chart with solid fill">
            <a:extLst>
              <a:ext uri="{FF2B5EF4-FFF2-40B4-BE49-F238E27FC236}">
                <a16:creationId xmlns:a16="http://schemas.microsoft.com/office/drawing/2014/main" id="{B171004B-96E4-76E9-B4CB-DC21F788F8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96828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wipe(left)">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horizontal)">
                                      <p:cBhvr>
                                        <p:cTn id="23" dur="500"/>
                                        <p:tgtEl>
                                          <p:spTgt spid="21"/>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1000"/>
                            </p:stCondLst>
                            <p:childTnLst>
                              <p:par>
                                <p:cTn id="29" presetID="14" presetClass="entr" presetSubtype="1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randombar(horizontal)">
                                      <p:cBhvr>
                                        <p:cTn id="31" dur="500"/>
                                        <p:tgtEl>
                                          <p:spTgt spid="24"/>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wipe(left)">
                                      <p:cBhvr>
                                        <p:cTn id="35" dur="500"/>
                                        <p:tgtEl>
                                          <p:spTgt spid="2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7" grpId="0"/>
      <p:bldP spid="25" grpId="0" animBg="1"/>
      <p:bldP spid="26"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ACBBF-A325-53C9-FACB-EF3F79EE21C6}"/>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9E3F5C4C-5B24-D631-5E87-7E78954D86FB}"/>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55E11DB8-9FC1-AAEE-6B38-B2C0444442F9}"/>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723CF5C0-60B9-7F55-4AA4-6F0EB9BA6CEA}"/>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3B3577-8AFC-EA58-886F-2AA28670E75C}"/>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8BD88F-C011-3004-A2CD-AEE92B1754AC}"/>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8F1A5811-D648-927D-9B2B-A39BA0F17F75}"/>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98B1A48-36AC-1A17-6035-D29C4910CC90}"/>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2D282B98-A5E6-BD42-5BFB-E14BBE4239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D1E2BCCE-5A36-85EB-34DD-5B240CF491D1}"/>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 name="Rectangle: Rounded Corners 1">
            <a:extLst>
              <a:ext uri="{FF2B5EF4-FFF2-40B4-BE49-F238E27FC236}">
                <a16:creationId xmlns:a16="http://schemas.microsoft.com/office/drawing/2014/main" id="{7822C18B-8C89-940B-7B6B-10954B17DD0C}"/>
              </a:ext>
            </a:extLst>
          </p:cNvPr>
          <p:cNvSpPr/>
          <p:nvPr/>
        </p:nvSpPr>
        <p:spPr>
          <a:xfrm>
            <a:off x="938555" y="2380210"/>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90D5E0E-82F5-A166-688F-180E6F6AEBA6}"/>
              </a:ext>
            </a:extLst>
          </p:cNvPr>
          <p:cNvSpPr txBox="1"/>
          <p:nvPr/>
        </p:nvSpPr>
        <p:spPr>
          <a:xfrm>
            <a:off x="1044048" y="2441765"/>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Age</a:t>
            </a:r>
          </a:p>
        </p:txBody>
      </p:sp>
      <p:pic>
        <p:nvPicPr>
          <p:cNvPr id="7" name="Picture 6">
            <a:extLst>
              <a:ext uri="{FF2B5EF4-FFF2-40B4-BE49-F238E27FC236}">
                <a16:creationId xmlns:a16="http://schemas.microsoft.com/office/drawing/2014/main" id="{CDB69966-EFBF-C471-3505-9B72CA3ED70A}"/>
              </a:ext>
            </a:extLst>
          </p:cNvPr>
          <p:cNvPicPr>
            <a:picLocks noChangeAspect="1"/>
          </p:cNvPicPr>
          <p:nvPr/>
        </p:nvPicPr>
        <p:blipFill>
          <a:blip r:embed="rId9"/>
          <a:stretch>
            <a:fillRect/>
          </a:stretch>
        </p:blipFill>
        <p:spPr>
          <a:xfrm>
            <a:off x="4525180" y="1465087"/>
            <a:ext cx="5759362" cy="5064721"/>
          </a:xfrm>
          <a:prstGeom prst="rect">
            <a:avLst/>
          </a:prstGeom>
        </p:spPr>
      </p:pic>
      <p:sp>
        <p:nvSpPr>
          <p:cNvPr id="9" name="TextBox 8">
            <a:extLst>
              <a:ext uri="{FF2B5EF4-FFF2-40B4-BE49-F238E27FC236}">
                <a16:creationId xmlns:a16="http://schemas.microsoft.com/office/drawing/2014/main" id="{A3B15496-FEFD-BA21-97EA-223B199D1D5A}"/>
              </a:ext>
            </a:extLst>
          </p:cNvPr>
          <p:cNvSpPr txBox="1"/>
          <p:nvPr/>
        </p:nvSpPr>
        <p:spPr>
          <a:xfrm>
            <a:off x="1060373" y="3140075"/>
            <a:ext cx="3102503" cy="1751633"/>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Attendance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Total Score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Extracurricular activities</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p:txBody>
      </p:sp>
      <p:pic>
        <p:nvPicPr>
          <p:cNvPr id="5" name="Graphic 4" descr="Bar chart with solid fill">
            <a:extLst>
              <a:ext uri="{FF2B5EF4-FFF2-40B4-BE49-F238E27FC236}">
                <a16:creationId xmlns:a16="http://schemas.microsoft.com/office/drawing/2014/main" id="{5BDF5DCF-1963-9F0E-8FF8-8928900AAF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201309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1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EB210-C5FA-0C4D-96D8-C759F4D7057B}"/>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E24932CF-94E3-3295-E73E-3CD3A29B29DB}"/>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C1FCD773-B29F-4016-EA1D-29ED89286BAD}"/>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2D39D7A6-7A93-9046-F69B-63FAE6761E61}"/>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4F0B0A9-E119-0070-310A-EF0419C94BCE}"/>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F2C1901-9796-E289-4878-FBE1A7B6FD1E}"/>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553E5AAA-73BD-C7A2-27E0-C55AEFB36305}"/>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F40D8C4-1B62-E6DD-44C4-BB5C1C5EEBEC}"/>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C016C88F-E50C-CD4C-B74C-AA2D423DA7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6CA1CB83-4137-D5DF-D937-1FB35E223906}"/>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5" name="Rectangle: Rounded Corners 4">
            <a:extLst>
              <a:ext uri="{FF2B5EF4-FFF2-40B4-BE49-F238E27FC236}">
                <a16:creationId xmlns:a16="http://schemas.microsoft.com/office/drawing/2014/main" id="{6F1797DA-0043-5EA7-6D9E-87E00EBC1D16}"/>
              </a:ext>
            </a:extLst>
          </p:cNvPr>
          <p:cNvSpPr/>
          <p:nvPr/>
        </p:nvSpPr>
        <p:spPr>
          <a:xfrm>
            <a:off x="938555" y="2380210"/>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3A750BE-ADED-5949-8C5C-2A2733A44163}"/>
              </a:ext>
            </a:extLst>
          </p:cNvPr>
          <p:cNvSpPr txBox="1"/>
          <p:nvPr/>
        </p:nvSpPr>
        <p:spPr>
          <a:xfrm>
            <a:off x="1044048" y="2441765"/>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Age</a:t>
            </a:r>
          </a:p>
        </p:txBody>
      </p:sp>
      <p:sp>
        <p:nvSpPr>
          <p:cNvPr id="9" name="TextBox 8">
            <a:extLst>
              <a:ext uri="{FF2B5EF4-FFF2-40B4-BE49-F238E27FC236}">
                <a16:creationId xmlns:a16="http://schemas.microsoft.com/office/drawing/2014/main" id="{4DC7BFCD-6693-CAC5-C85C-67F1CC4BA16D}"/>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Attendance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Total Score</a:t>
            </a:r>
          </a:p>
        </p:txBody>
      </p:sp>
      <p:pic>
        <p:nvPicPr>
          <p:cNvPr id="12" name="Picture 11">
            <a:extLst>
              <a:ext uri="{FF2B5EF4-FFF2-40B4-BE49-F238E27FC236}">
                <a16:creationId xmlns:a16="http://schemas.microsoft.com/office/drawing/2014/main" id="{1926793D-1AD4-2D55-53E5-B328DC56AD52}"/>
              </a:ext>
            </a:extLst>
          </p:cNvPr>
          <p:cNvPicPr>
            <a:picLocks noChangeAspect="1"/>
          </p:cNvPicPr>
          <p:nvPr/>
        </p:nvPicPr>
        <p:blipFill>
          <a:blip r:embed="rId9"/>
          <a:stretch>
            <a:fillRect/>
          </a:stretch>
        </p:blipFill>
        <p:spPr>
          <a:xfrm>
            <a:off x="4656216" y="2017652"/>
            <a:ext cx="5576027" cy="4427366"/>
          </a:xfrm>
          <a:prstGeom prst="rect">
            <a:avLst/>
          </a:prstGeom>
        </p:spPr>
      </p:pic>
      <p:pic>
        <p:nvPicPr>
          <p:cNvPr id="2" name="Graphic 1" descr="Bar chart with solid fill">
            <a:extLst>
              <a:ext uri="{FF2B5EF4-FFF2-40B4-BE49-F238E27FC236}">
                <a16:creationId xmlns:a16="http://schemas.microsoft.com/office/drawing/2014/main" id="{22C0DC0A-E785-EC68-7CA0-CF343AA8AD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20047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F1709-C8C1-F2E1-BDA0-244D49BFE128}"/>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9E1C0F20-0CAC-BF07-4C2A-2ECE66D18B29}"/>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E25DDD54-1079-890F-767E-7545D97AF20F}"/>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4D4021E1-3C5C-AEBD-DA3B-C48BE88AA352}"/>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6A90192-2AE1-42E0-82E1-B473E954FBE4}"/>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48AA60-B35A-B1E5-55F4-4B54D83ACAE2}"/>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2F8064F7-BA9B-4C85-4B72-ED71A17D822F}"/>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D52A72C-93E3-E3AE-8CC5-73801FBD3562}"/>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308A8F35-BD94-802A-0FDB-515DE2E765B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6D235E38-6BEB-9902-9579-77E5E4880EFF}"/>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5" name="Rectangle: Rounded Corners 4">
            <a:extLst>
              <a:ext uri="{FF2B5EF4-FFF2-40B4-BE49-F238E27FC236}">
                <a16:creationId xmlns:a16="http://schemas.microsoft.com/office/drawing/2014/main" id="{92B29FF7-5DBE-84F4-A004-0C32DECFC548}"/>
              </a:ext>
            </a:extLst>
          </p:cNvPr>
          <p:cNvSpPr/>
          <p:nvPr/>
        </p:nvSpPr>
        <p:spPr>
          <a:xfrm>
            <a:off x="938555" y="2380210"/>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DD424E5-836A-6E8B-E382-2F7FEB2FC566}"/>
              </a:ext>
            </a:extLst>
          </p:cNvPr>
          <p:cNvSpPr txBox="1"/>
          <p:nvPr/>
        </p:nvSpPr>
        <p:spPr>
          <a:xfrm>
            <a:off x="1044048" y="2441765"/>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Age</a:t>
            </a:r>
          </a:p>
        </p:txBody>
      </p:sp>
      <p:sp>
        <p:nvSpPr>
          <p:cNvPr id="9" name="TextBox 8">
            <a:extLst>
              <a:ext uri="{FF2B5EF4-FFF2-40B4-BE49-F238E27FC236}">
                <a16:creationId xmlns:a16="http://schemas.microsoft.com/office/drawing/2014/main" id="{4A3E1C32-D5C9-14FA-F6D0-5636EBD951A6}"/>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Extracurricular activities</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p:txBody>
      </p:sp>
      <p:pic>
        <p:nvPicPr>
          <p:cNvPr id="12" name="Picture 11">
            <a:extLst>
              <a:ext uri="{FF2B5EF4-FFF2-40B4-BE49-F238E27FC236}">
                <a16:creationId xmlns:a16="http://schemas.microsoft.com/office/drawing/2014/main" id="{F056A81B-D413-D6F5-B514-8EDD82E4CF9F}"/>
              </a:ext>
            </a:extLst>
          </p:cNvPr>
          <p:cNvPicPr>
            <a:picLocks noChangeAspect="1"/>
          </p:cNvPicPr>
          <p:nvPr/>
        </p:nvPicPr>
        <p:blipFill>
          <a:blip r:embed="rId9"/>
          <a:stretch>
            <a:fillRect/>
          </a:stretch>
        </p:blipFill>
        <p:spPr>
          <a:xfrm>
            <a:off x="4685504" y="2035278"/>
            <a:ext cx="5597497" cy="4577236"/>
          </a:xfrm>
          <a:prstGeom prst="rect">
            <a:avLst/>
          </a:prstGeom>
        </p:spPr>
      </p:pic>
      <p:pic>
        <p:nvPicPr>
          <p:cNvPr id="2" name="Graphic 1" descr="Bar chart with solid fill">
            <a:extLst>
              <a:ext uri="{FF2B5EF4-FFF2-40B4-BE49-F238E27FC236}">
                <a16:creationId xmlns:a16="http://schemas.microsoft.com/office/drawing/2014/main" id="{2DF3A0F7-3717-B516-296E-29BE0ECFE5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419226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B42F6-6218-018F-66DA-AD7D4894818F}"/>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9FC64435-709F-ACF2-500A-69B4E99581EF}"/>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F19C08D8-3DFF-53C2-AD89-B44A95735C11}"/>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FBA00682-CB58-C2BB-3371-2F6FAABB0B9D}"/>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B4BE56-F67E-FAAB-0D46-D89CFFD56BF8}"/>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0C3AC7-7CC2-BFAF-1FB5-0144C69C11C6}"/>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B901AC23-FAE5-7E57-4E2D-5501AE538FA5}"/>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2EB0F6F-838D-EE9D-BECA-09F8DFEE3456}"/>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8C7EBC0B-B72A-E7C5-A134-19F158B397FD}"/>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366FB4-7C2B-5074-A39C-2F85892B178E}"/>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2" name="TextBox 1">
            <a:extLst>
              <a:ext uri="{FF2B5EF4-FFF2-40B4-BE49-F238E27FC236}">
                <a16:creationId xmlns:a16="http://schemas.microsoft.com/office/drawing/2014/main" id="{4A26B927-BA59-4899-4E60-4D1B287C1EFD}"/>
              </a:ext>
            </a:extLst>
          </p:cNvPr>
          <p:cNvSpPr txBox="1"/>
          <p:nvPr/>
        </p:nvSpPr>
        <p:spPr>
          <a:xfrm>
            <a:off x="1164157" y="2890391"/>
            <a:ext cx="9287533" cy="830997"/>
          </a:xfrm>
          <a:prstGeom prst="rect">
            <a:avLst/>
          </a:prstGeom>
          <a:noFill/>
        </p:spPr>
        <p:txBody>
          <a:bodyPr wrap="square" rtlCol="0">
            <a:spAutoFit/>
          </a:bodyPr>
          <a:lstStyle/>
          <a:p>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After analyzing the relationships between Age and relevant columns </a:t>
            </a:r>
            <a:r>
              <a:rPr lang="en-US" sz="1600" dirty="0">
                <a:solidFill>
                  <a:srgbClr val="00B0F0"/>
                </a:solidFill>
                <a:latin typeface="Cascadia Code ExtraLight" panose="020B0609020000020004" pitchFamily="49" charset="0"/>
                <a:cs typeface="Cascadia Code ExtraLight" panose="020B0609020000020004" pitchFamily="49" charset="0"/>
              </a:rPr>
              <a:t>(attendance, grade, extracurricular activity, study hours per week)</a:t>
            </a: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 we observed the following:</a:t>
            </a:r>
          </a:p>
        </p:txBody>
      </p:sp>
      <p:pic>
        <p:nvPicPr>
          <p:cNvPr id="22" name="Graphic 21" descr="Yin And Yang with solid fill">
            <a:extLst>
              <a:ext uri="{FF2B5EF4-FFF2-40B4-BE49-F238E27FC236}">
                <a16:creationId xmlns:a16="http://schemas.microsoft.com/office/drawing/2014/main" id="{BBA7B16E-4D5D-370F-32AB-17A406D262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18" y="2890391"/>
            <a:ext cx="368273" cy="368273"/>
          </a:xfrm>
          <a:prstGeom prst="rect">
            <a:avLst/>
          </a:prstGeom>
        </p:spPr>
      </p:pic>
      <p:pic>
        <p:nvPicPr>
          <p:cNvPr id="3" name="Graphic 2" descr="Badge with solid fill">
            <a:extLst>
              <a:ext uri="{FF2B5EF4-FFF2-40B4-BE49-F238E27FC236}">
                <a16:creationId xmlns:a16="http://schemas.microsoft.com/office/drawing/2014/main" id="{EBC91587-8AA4-BC8B-5D37-1877F193A2D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97E1CB26-5316-AD91-A203-FCFAFC8DD060}"/>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pic>
        <p:nvPicPr>
          <p:cNvPr id="5" name="Graphic 4" descr="Bar chart with solid fill">
            <a:extLst>
              <a:ext uri="{FF2B5EF4-FFF2-40B4-BE49-F238E27FC236}">
                <a16:creationId xmlns:a16="http://schemas.microsoft.com/office/drawing/2014/main" id="{59F83F7B-45D2-60A6-9207-4B6F7EB0DB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65591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DD91B-80E0-63FA-701C-0972C4140F0B}"/>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364AFD02-D535-6152-6B58-3D810EAE7557}"/>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A61692E-0992-09B8-68D3-79E9BB43D32C}"/>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581265D4-D061-1B5F-A184-440776C3B27F}"/>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3DD0AE-4612-A983-92A7-C522FBD718D1}"/>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D4E60-310A-AE7B-0E3D-0E2534901A40}"/>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F8E81A51-44B8-19E9-38DB-717CD991723A}"/>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1504F07-9CC5-8C54-C0CF-9A6238F3D091}"/>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17181C53-7185-C814-A084-FDCD4DEC591A}"/>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22982B3-2576-7B80-2D15-01CCD046A721}"/>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43A8AA8D-D606-9F7E-9596-C7EB5DEA687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430B72F8-440D-38A7-524E-915109BC21FA}"/>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0F75D33E-5B9A-F3A7-1F87-05B7F783746F}"/>
              </a:ext>
            </a:extLst>
          </p:cNvPr>
          <p:cNvSpPr txBox="1"/>
          <p:nvPr/>
        </p:nvSpPr>
        <p:spPr>
          <a:xfrm>
            <a:off x="1182930" y="2922236"/>
            <a:ext cx="4516465" cy="1711366"/>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Attendance :</a:t>
            </a:r>
            <a:r>
              <a:rPr lang="en-US" dirty="0">
                <a:solidFill>
                  <a:schemeClr val="accent2">
                    <a:lumMod val="20000"/>
                    <a:lumOff val="80000"/>
                  </a:schemeClr>
                </a:solidFill>
                <a:latin typeface="Corbel Light" panose="020B0303020204020204" pitchFamily="34" charset="0"/>
              </a:rPr>
              <a:t> There is a slight difference in the distribution between ages, but the attendance percentage starts big at the first ages, decreases a little after this and increases again.</a:t>
            </a:r>
          </a:p>
        </p:txBody>
      </p:sp>
      <p:pic>
        <p:nvPicPr>
          <p:cNvPr id="9" name="Picture 8">
            <a:extLst>
              <a:ext uri="{FF2B5EF4-FFF2-40B4-BE49-F238E27FC236}">
                <a16:creationId xmlns:a16="http://schemas.microsoft.com/office/drawing/2014/main" id="{A8DABCAB-656F-AD1E-3204-2B29E57BE9C7}"/>
              </a:ext>
            </a:extLst>
          </p:cNvPr>
          <p:cNvPicPr>
            <a:picLocks noChangeAspect="1"/>
          </p:cNvPicPr>
          <p:nvPr/>
        </p:nvPicPr>
        <p:blipFill>
          <a:blip r:embed="rId10"/>
          <a:stretch>
            <a:fillRect/>
          </a:stretch>
        </p:blipFill>
        <p:spPr>
          <a:xfrm>
            <a:off x="6713287" y="1699666"/>
            <a:ext cx="3549897" cy="4771256"/>
          </a:xfrm>
          <a:prstGeom prst="rect">
            <a:avLst/>
          </a:prstGeom>
        </p:spPr>
      </p:pic>
      <p:pic>
        <p:nvPicPr>
          <p:cNvPr id="5" name="Graphic 4" descr="Cancer with solid fill">
            <a:extLst>
              <a:ext uri="{FF2B5EF4-FFF2-40B4-BE49-F238E27FC236}">
                <a16:creationId xmlns:a16="http://schemas.microsoft.com/office/drawing/2014/main" id="{F7D00B1A-1E59-2BAE-5147-7E96F77990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1980" y="3065641"/>
            <a:ext cx="311806" cy="311806"/>
          </a:xfrm>
          <a:prstGeom prst="rect">
            <a:avLst/>
          </a:prstGeom>
        </p:spPr>
      </p:pic>
      <p:pic>
        <p:nvPicPr>
          <p:cNvPr id="2" name="Graphic 1" descr="Bar chart with solid fill">
            <a:extLst>
              <a:ext uri="{FF2B5EF4-FFF2-40B4-BE49-F238E27FC236}">
                <a16:creationId xmlns:a16="http://schemas.microsoft.com/office/drawing/2014/main" id="{EF9DAEAE-F36F-AF86-1A67-CACA6B61F9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08790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02253-CC41-D3BF-C04E-32E726D57914}"/>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EA6527E8-583F-A340-7233-29242FC0B8DA}"/>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6DD76E1D-9B5C-81EE-DF36-0E5594AB6A9F}"/>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1A72A098-FBBA-C3BE-1808-49E3C2F1BDE4}"/>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88F62F-C1FB-E122-8D96-AD5D9DD796DE}"/>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79765F-5BBD-9F12-F0E8-183EDF95CEA9}"/>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FF4BE88B-C2B1-6AE7-CF75-95FD70B2065F}"/>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60CEB1E-F8C1-3976-7835-1AA25C8F027C}"/>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A4296097-17B7-6158-4FA8-DBB057D94234}"/>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A93E98D-B510-97E5-49B7-850C499768B0}"/>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2A1B3378-29C6-E6BD-0516-8E5AEBDCDEE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0C6C887C-61B2-21F5-B294-74FAE7E36C3A}"/>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FA703734-BDE1-EDA1-FE9A-5B5233C56661}"/>
              </a:ext>
            </a:extLst>
          </p:cNvPr>
          <p:cNvSpPr txBox="1"/>
          <p:nvPr/>
        </p:nvSpPr>
        <p:spPr>
          <a:xfrm>
            <a:off x="1182930" y="2922236"/>
            <a:ext cx="4706593" cy="2126864"/>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Total Score : </a:t>
            </a:r>
            <a:r>
              <a:rPr lang="en-US" dirty="0">
                <a:solidFill>
                  <a:schemeClr val="accent2">
                    <a:lumMod val="20000"/>
                    <a:lumOff val="80000"/>
                  </a:schemeClr>
                </a:solidFill>
                <a:latin typeface="Corbel Light" panose="020B0303020204020204" pitchFamily="34" charset="0"/>
              </a:rPr>
              <a:t>The percentage of total scores is nearly the same between all ages, but we notice that at the first year, the maximum score is lower than other years, and this maybe due to the unclear knowledge for the first-year students.</a:t>
            </a:r>
          </a:p>
        </p:txBody>
      </p:sp>
      <p:pic>
        <p:nvPicPr>
          <p:cNvPr id="5" name="Graphic 4" descr="Cancer with solid fill">
            <a:extLst>
              <a:ext uri="{FF2B5EF4-FFF2-40B4-BE49-F238E27FC236}">
                <a16:creationId xmlns:a16="http://schemas.microsoft.com/office/drawing/2014/main" id="{B8AB721F-4AE3-6831-872A-BFA9511A06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16" name="Picture 15">
            <a:extLst>
              <a:ext uri="{FF2B5EF4-FFF2-40B4-BE49-F238E27FC236}">
                <a16:creationId xmlns:a16="http://schemas.microsoft.com/office/drawing/2014/main" id="{88CD6CBD-7F14-8AD3-D72A-A171A53DDC7F}"/>
              </a:ext>
            </a:extLst>
          </p:cNvPr>
          <p:cNvPicPr>
            <a:picLocks noChangeAspect="1"/>
          </p:cNvPicPr>
          <p:nvPr/>
        </p:nvPicPr>
        <p:blipFill>
          <a:blip r:embed="rId12"/>
          <a:srcRect l="1662" r="1"/>
          <a:stretch/>
        </p:blipFill>
        <p:spPr>
          <a:xfrm>
            <a:off x="6803924" y="1691148"/>
            <a:ext cx="3284114" cy="4774640"/>
          </a:xfrm>
          <a:prstGeom prst="rect">
            <a:avLst/>
          </a:prstGeom>
        </p:spPr>
      </p:pic>
      <p:pic>
        <p:nvPicPr>
          <p:cNvPr id="2" name="Graphic 1" descr="Bar chart with solid fill">
            <a:extLst>
              <a:ext uri="{FF2B5EF4-FFF2-40B4-BE49-F238E27FC236}">
                <a16:creationId xmlns:a16="http://schemas.microsoft.com/office/drawing/2014/main" id="{76F60E06-DDB3-9C0A-87E9-F5A86B2B6E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3036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E6530-7788-1604-95AB-C5B398CF3CD8}"/>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D9B98BC1-6CA9-A75C-9E43-B9E14579CA88}"/>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E4968FB8-B1AE-F652-61C5-A50296B89CFB}"/>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BB9C8B23-185C-38BF-FC55-749DCB471B79}"/>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69514F1-C240-D9DF-D167-5714E8677509}"/>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32C742-17B0-CEB9-C7BC-54EE4970BF94}"/>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8901C85-B6E2-ECD9-CAB4-423ABD797417}"/>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F1300D8-74B3-5A06-FAAF-4482F480DEED}"/>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7CE0A437-01D6-B529-8DCA-F2527A80A7C4}"/>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C73B693-EF03-EA97-8055-434F7A2C426A}"/>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56B6725B-E7EA-1816-E050-5EC237AC97A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99C03085-D8BA-E73F-E0D3-EA64945548D5}"/>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46827BE6-8DEE-4B5A-F84B-3A36BCA97636}"/>
              </a:ext>
            </a:extLst>
          </p:cNvPr>
          <p:cNvSpPr txBox="1"/>
          <p:nvPr/>
        </p:nvSpPr>
        <p:spPr>
          <a:xfrm>
            <a:off x="1182930" y="2922236"/>
            <a:ext cx="4706593" cy="2126864"/>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Participation in Extracurricular activities : </a:t>
            </a:r>
            <a:r>
              <a:rPr lang="en-US" dirty="0">
                <a:solidFill>
                  <a:schemeClr val="accent2">
                    <a:lumMod val="20000"/>
                    <a:lumOff val="80000"/>
                  </a:schemeClr>
                </a:solidFill>
                <a:latin typeface="Corbel Light" panose="020B0303020204020204" pitchFamily="34" charset="0"/>
              </a:rPr>
              <a:t>we notice that these activities decreases a little at the year before the last and are bigger in middle years. This is maybe due to that the year before the last is much difficult than other year.</a:t>
            </a:r>
          </a:p>
        </p:txBody>
      </p:sp>
      <p:pic>
        <p:nvPicPr>
          <p:cNvPr id="5" name="Graphic 4" descr="Cancer with solid fill">
            <a:extLst>
              <a:ext uri="{FF2B5EF4-FFF2-40B4-BE49-F238E27FC236}">
                <a16:creationId xmlns:a16="http://schemas.microsoft.com/office/drawing/2014/main" id="{9414EAE6-7EB3-8AF7-17FB-7A5C0CBFC0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9" name="Picture 8">
            <a:extLst>
              <a:ext uri="{FF2B5EF4-FFF2-40B4-BE49-F238E27FC236}">
                <a16:creationId xmlns:a16="http://schemas.microsoft.com/office/drawing/2014/main" id="{A63D7C23-FF49-E8E8-CF34-BEED92F5B03E}"/>
              </a:ext>
            </a:extLst>
          </p:cNvPr>
          <p:cNvPicPr>
            <a:picLocks noChangeAspect="1"/>
          </p:cNvPicPr>
          <p:nvPr/>
        </p:nvPicPr>
        <p:blipFill>
          <a:blip r:embed="rId12"/>
          <a:srcRect t="3564"/>
          <a:stretch/>
        </p:blipFill>
        <p:spPr>
          <a:xfrm>
            <a:off x="6774427" y="1494503"/>
            <a:ext cx="3358016" cy="4997338"/>
          </a:xfrm>
          <a:prstGeom prst="rect">
            <a:avLst/>
          </a:prstGeom>
        </p:spPr>
      </p:pic>
      <p:pic>
        <p:nvPicPr>
          <p:cNvPr id="2" name="Graphic 1" descr="Bar chart with solid fill">
            <a:extLst>
              <a:ext uri="{FF2B5EF4-FFF2-40B4-BE49-F238E27FC236}">
                <a16:creationId xmlns:a16="http://schemas.microsoft.com/office/drawing/2014/main" id="{3D6FA032-61CA-FBEE-73CF-72E938F0B4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0225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59E9CD70-B0C9-171C-857F-4A831FBDCB1B}"/>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32" name="Group 31">
            <a:extLst>
              <a:ext uri="{FF2B5EF4-FFF2-40B4-BE49-F238E27FC236}">
                <a16:creationId xmlns:a16="http://schemas.microsoft.com/office/drawing/2014/main" id="{CEDA87E1-D19E-5ED5-2ABC-FEE498D15C16}"/>
              </a:ext>
            </a:extLst>
          </p:cNvPr>
          <p:cNvGrpSpPr/>
          <p:nvPr/>
        </p:nvGrpSpPr>
        <p:grpSpPr>
          <a:xfrm>
            <a:off x="10651432" y="-1"/>
            <a:ext cx="1540568" cy="6858001"/>
            <a:chOff x="10651432" y="-1"/>
            <a:chExt cx="1540568" cy="6858001"/>
          </a:xfrm>
          <a:effectLst>
            <a:glow rad="101600">
              <a:srgbClr val="00B050">
                <a:alpha val="19000"/>
              </a:srgbClr>
            </a:glow>
          </a:effectLst>
        </p:grpSpPr>
        <p:sp>
          <p:nvSpPr>
            <p:cNvPr id="37" name="Rectangle 36">
              <a:extLst>
                <a:ext uri="{FF2B5EF4-FFF2-40B4-BE49-F238E27FC236}">
                  <a16:creationId xmlns:a16="http://schemas.microsoft.com/office/drawing/2014/main" id="{2F99CFC3-8CD6-C014-929A-88E9FC80F482}"/>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A0EC39E-DB7E-8AB6-D9A7-EE69E721E51E}"/>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510D174-6807-A98C-9414-5C9A925AD95D}"/>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DCFCC1D9-3B5A-BF99-6147-A4BBEBADB7B0}"/>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F236431E-7599-CA98-09D1-ED49BE780898}"/>
              </a:ext>
            </a:extLst>
          </p:cNvPr>
          <p:cNvGrpSpPr/>
          <p:nvPr/>
        </p:nvGrpSpPr>
        <p:grpSpPr>
          <a:xfrm>
            <a:off x="2931815" y="1167111"/>
            <a:ext cx="4933991" cy="4673250"/>
            <a:chOff x="454088" y="1690210"/>
            <a:chExt cx="2419230" cy="2065923"/>
          </a:xfrm>
        </p:grpSpPr>
        <p:pic>
          <p:nvPicPr>
            <p:cNvPr id="16" name="Google Shape;206;p22">
              <a:extLst>
                <a:ext uri="{FF2B5EF4-FFF2-40B4-BE49-F238E27FC236}">
                  <a16:creationId xmlns:a16="http://schemas.microsoft.com/office/drawing/2014/main" id="{9A1DE0F6-45A0-8DDE-E94C-5CEB1CCF4E39}"/>
                </a:ext>
              </a:extLst>
            </p:cNvPr>
            <p:cNvPicPr preferRelativeResize="0"/>
            <p:nvPr/>
          </p:nvPicPr>
          <p:blipFill>
            <a:blip r:embed="rId7">
              <a:alphaModFix/>
            </a:blip>
            <a:stretch>
              <a:fillRect/>
            </a:stretch>
          </p:blipFill>
          <p:spPr>
            <a:xfrm>
              <a:off x="454088" y="1690210"/>
              <a:ext cx="2419230" cy="2065923"/>
            </a:xfrm>
            <a:prstGeom prst="rect">
              <a:avLst/>
            </a:prstGeom>
            <a:noFill/>
            <a:ln>
              <a:noFill/>
            </a:ln>
          </p:spPr>
        </p:pic>
        <p:sp>
          <p:nvSpPr>
            <p:cNvPr id="41" name="TextBox 40">
              <a:extLst>
                <a:ext uri="{FF2B5EF4-FFF2-40B4-BE49-F238E27FC236}">
                  <a16:creationId xmlns:a16="http://schemas.microsoft.com/office/drawing/2014/main" id="{80D9FFA5-EB8C-7348-AD09-0E355F685764}"/>
                </a:ext>
              </a:extLst>
            </p:cNvPr>
            <p:cNvSpPr txBox="1"/>
            <p:nvPr/>
          </p:nvSpPr>
          <p:spPr>
            <a:xfrm>
              <a:off x="827710" y="2261919"/>
              <a:ext cx="1671984" cy="530634"/>
            </a:xfrm>
            <a:prstGeom prst="rect">
              <a:avLst/>
            </a:prstGeom>
            <a:noFill/>
          </p:spPr>
          <p:txBody>
            <a:bodyPr wrap="square" rtlCol="0">
              <a:spAutoFit/>
            </a:bodyPr>
            <a:lstStyle/>
            <a:p>
              <a:pPr algn="ctr"/>
              <a:r>
                <a:rPr lang="en-US" sz="2400" dirty="0">
                  <a:solidFill>
                    <a:srgbClr val="D1CC00"/>
                  </a:solidFill>
                  <a:latin typeface="Candara" panose="020E0502030303020204" pitchFamily="34" charset="0"/>
                  <a:cs typeface="Cavolini" panose="03000502040302020204" pitchFamily="66" charset="0"/>
                </a:rPr>
                <a:t>Handling missing values and performing basic data cleaning. </a:t>
              </a:r>
            </a:p>
          </p:txBody>
        </p:sp>
      </p:grpSp>
      <p:sp>
        <p:nvSpPr>
          <p:cNvPr id="43" name="Rectangle: Rounded Corners 42">
            <a:extLst>
              <a:ext uri="{FF2B5EF4-FFF2-40B4-BE49-F238E27FC236}">
                <a16:creationId xmlns:a16="http://schemas.microsoft.com/office/drawing/2014/main" id="{5E2DF9AB-5448-3298-C13C-988C6FC13698}"/>
              </a:ext>
            </a:extLst>
          </p:cNvPr>
          <p:cNvSpPr/>
          <p:nvPr/>
        </p:nvSpPr>
        <p:spPr>
          <a:xfrm>
            <a:off x="4853119" y="958431"/>
            <a:ext cx="1091381" cy="830996"/>
          </a:xfrm>
          <a:prstGeom prst="roundRect">
            <a:avLst/>
          </a:prstGeom>
          <a:gradFill>
            <a:gsLst>
              <a:gs pos="26000">
                <a:srgbClr val="FFC000">
                  <a:shade val="30000"/>
                  <a:satMod val="115000"/>
                </a:srgbClr>
              </a:gs>
              <a:gs pos="81000">
                <a:srgbClr val="FFC000">
                  <a:shade val="67500"/>
                  <a:satMod val="115000"/>
                </a:srgbClr>
              </a:gs>
              <a:gs pos="65000">
                <a:srgbClr val="FFC000">
                  <a:shade val="100000"/>
                  <a:satMod val="115000"/>
                  <a:alpha val="68000"/>
                </a:srgbClr>
              </a:gs>
            </a:gsLst>
            <a:lin ang="10800000" scaled="1"/>
          </a:gradFill>
          <a:ln>
            <a:noFill/>
          </a:ln>
          <a:effectLst>
            <a:outerShdw blurRad="50800" dist="38100" dir="5400000" algn="t" rotWithShape="0">
              <a:prstClr val="black">
                <a:alpha val="40000"/>
              </a:prst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Tree>
    <p:extLst>
      <p:ext uri="{BB962C8B-B14F-4D97-AF65-F5344CB8AC3E}">
        <p14:creationId xmlns:p14="http://schemas.microsoft.com/office/powerpoint/2010/main" val="3437320978"/>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31979-CCC5-C683-1F24-4F8B3FEE44EC}"/>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60A76BD5-84F5-0D86-D6B6-EEC502E10C7E}"/>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6D83637B-7962-D072-FD93-71E978EDC934}"/>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CF24907F-0F4F-EE16-B5E1-B9367DDD3204}"/>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A8FB3E0-5A38-250E-AF12-E2E0E79156E6}"/>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DC2CDE-804A-90DC-D633-D51B66AADC69}"/>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05B1379-9833-F9CC-3EB4-05B8B2A76208}"/>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128B1B7-52E1-F838-D1B7-C3EC946386B5}"/>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E16ADD51-8BAB-0A16-7BF7-58D15E069B59}"/>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6E78E7A-A08C-4131-B5E8-FA4E160F9A45}"/>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61887882-19FD-46C6-2ED1-2412F875578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1CC61F29-A69C-F2E7-51E9-469E5F91FFB9}"/>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5DD579B7-6A09-10CE-DCB0-7C67FECCE107}"/>
              </a:ext>
            </a:extLst>
          </p:cNvPr>
          <p:cNvSpPr txBox="1"/>
          <p:nvPr/>
        </p:nvSpPr>
        <p:spPr>
          <a:xfrm>
            <a:off x="1133786" y="3054281"/>
            <a:ext cx="4706593" cy="646331"/>
          </a:xfrm>
          <a:prstGeom prst="rect">
            <a:avLst/>
          </a:prstGeom>
          <a:noFill/>
        </p:spPr>
        <p:txBody>
          <a:bodyPr wrap="square" rtlCol="0">
            <a:spAutoFit/>
          </a:bodyPr>
          <a:lstStyle/>
          <a:p>
            <a:r>
              <a:rPr lang="en-US" i="1" dirty="0">
                <a:solidFill>
                  <a:srgbClr val="92D050"/>
                </a:solidFill>
                <a:latin typeface="Corbel Light" panose="020B0303020204020204" pitchFamily="34" charset="0"/>
              </a:rPr>
              <a:t>Study hours per week :</a:t>
            </a:r>
            <a:r>
              <a:rPr lang="en-US" dirty="0">
                <a:solidFill>
                  <a:schemeClr val="accent2">
                    <a:lumMod val="20000"/>
                    <a:lumOff val="80000"/>
                  </a:schemeClr>
                </a:solidFill>
                <a:latin typeface="Corbel Light" panose="020B0303020204020204" pitchFamily="34" charset="0"/>
              </a:rPr>
              <a:t> Nearly most of ages have the same distribution.</a:t>
            </a:r>
          </a:p>
        </p:txBody>
      </p:sp>
      <p:pic>
        <p:nvPicPr>
          <p:cNvPr id="5" name="Graphic 4" descr="Cancer with solid fill">
            <a:extLst>
              <a:ext uri="{FF2B5EF4-FFF2-40B4-BE49-F238E27FC236}">
                <a16:creationId xmlns:a16="http://schemas.microsoft.com/office/drawing/2014/main" id="{67F22DDB-D611-146D-414E-20A6BCF869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16" name="Picture 15">
            <a:extLst>
              <a:ext uri="{FF2B5EF4-FFF2-40B4-BE49-F238E27FC236}">
                <a16:creationId xmlns:a16="http://schemas.microsoft.com/office/drawing/2014/main" id="{B5B1EA3E-95A8-746B-CC5E-FA31088EB636}"/>
              </a:ext>
            </a:extLst>
          </p:cNvPr>
          <p:cNvPicPr>
            <a:picLocks noChangeAspect="1"/>
          </p:cNvPicPr>
          <p:nvPr/>
        </p:nvPicPr>
        <p:blipFill>
          <a:blip r:embed="rId12"/>
          <a:srcRect l="1662" r="1"/>
          <a:stretch/>
        </p:blipFill>
        <p:spPr>
          <a:xfrm>
            <a:off x="6803924" y="1691148"/>
            <a:ext cx="3284114" cy="4774640"/>
          </a:xfrm>
          <a:prstGeom prst="rect">
            <a:avLst/>
          </a:prstGeom>
        </p:spPr>
      </p:pic>
      <p:pic>
        <p:nvPicPr>
          <p:cNvPr id="2" name="Graphic 1" descr="Bar chart with solid fill">
            <a:extLst>
              <a:ext uri="{FF2B5EF4-FFF2-40B4-BE49-F238E27FC236}">
                <a16:creationId xmlns:a16="http://schemas.microsoft.com/office/drawing/2014/main" id="{DCC02D09-123B-C2DB-3FA9-F4134CC2CA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88078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4CE26-4E56-1099-B00B-09F62D8B472E}"/>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4CB05ADB-4F88-2919-590D-5F9489169575}"/>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575435A8-D24B-4457-DFA7-C8CE01B160E8}"/>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D8A8CD01-EB79-64DB-DCB4-555105DEE34B}"/>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8233756-9BE8-30F9-6E2D-9B9A62E02F3B}"/>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D9D82D-7709-F4D4-F5A1-1C52C935454D}"/>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BF048667-83AE-D02A-B8B6-D2A3C882B0CD}"/>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AE53711-F99D-DB1C-EB2F-C06CBEA82807}"/>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D7A076B7-334B-F074-CD4B-B49D419BD41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34B5AE23-3170-34F1-BA07-A64DEAAFDFC7}"/>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 name="Rectangle: Rounded Corners 1">
            <a:extLst>
              <a:ext uri="{FF2B5EF4-FFF2-40B4-BE49-F238E27FC236}">
                <a16:creationId xmlns:a16="http://schemas.microsoft.com/office/drawing/2014/main" id="{22B1C9E5-59BE-B14F-E164-46A556FB16A4}"/>
              </a:ext>
            </a:extLst>
          </p:cNvPr>
          <p:cNvSpPr/>
          <p:nvPr/>
        </p:nvSpPr>
        <p:spPr>
          <a:xfrm>
            <a:off x="938555" y="2380210"/>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79E69B9-04AB-753B-3A3E-7F7E9138BC67}"/>
              </a:ext>
            </a:extLst>
          </p:cNvPr>
          <p:cNvSpPr txBox="1"/>
          <p:nvPr/>
        </p:nvSpPr>
        <p:spPr>
          <a:xfrm>
            <a:off x="1044048" y="2441765"/>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Department</a:t>
            </a:r>
          </a:p>
        </p:txBody>
      </p:sp>
      <p:sp>
        <p:nvSpPr>
          <p:cNvPr id="9" name="TextBox 8">
            <a:extLst>
              <a:ext uri="{FF2B5EF4-FFF2-40B4-BE49-F238E27FC236}">
                <a16:creationId xmlns:a16="http://schemas.microsoft.com/office/drawing/2014/main" id="{CA767993-B964-D930-1FDB-1D7D8567316B}"/>
              </a:ext>
            </a:extLst>
          </p:cNvPr>
          <p:cNvSpPr txBox="1"/>
          <p:nvPr/>
        </p:nvSpPr>
        <p:spPr>
          <a:xfrm>
            <a:off x="1060373" y="3140075"/>
            <a:ext cx="3102503" cy="1751633"/>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Attendance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Family income level</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Participation Score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Stress level</a:t>
            </a:r>
          </a:p>
        </p:txBody>
      </p:sp>
      <p:pic>
        <p:nvPicPr>
          <p:cNvPr id="6" name="Picture 5">
            <a:extLst>
              <a:ext uri="{FF2B5EF4-FFF2-40B4-BE49-F238E27FC236}">
                <a16:creationId xmlns:a16="http://schemas.microsoft.com/office/drawing/2014/main" id="{04547AEC-1198-6E7A-23AA-C1DFA3AFD80C}"/>
              </a:ext>
            </a:extLst>
          </p:cNvPr>
          <p:cNvPicPr>
            <a:picLocks noChangeAspect="1"/>
          </p:cNvPicPr>
          <p:nvPr/>
        </p:nvPicPr>
        <p:blipFill>
          <a:blip r:embed="rId9"/>
          <a:stretch>
            <a:fillRect/>
          </a:stretch>
        </p:blipFill>
        <p:spPr>
          <a:xfrm>
            <a:off x="3924430" y="1897760"/>
            <a:ext cx="6648344" cy="4579668"/>
          </a:xfrm>
          <a:prstGeom prst="rect">
            <a:avLst/>
          </a:prstGeom>
        </p:spPr>
      </p:pic>
      <p:pic>
        <p:nvPicPr>
          <p:cNvPr id="5" name="Graphic 4" descr="Bar chart with solid fill">
            <a:extLst>
              <a:ext uri="{FF2B5EF4-FFF2-40B4-BE49-F238E27FC236}">
                <a16:creationId xmlns:a16="http://schemas.microsoft.com/office/drawing/2014/main" id="{5038DAE7-BD0A-3422-CC41-C2A313F1B09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7563815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16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8445D-4E81-9CF0-04AD-38DF35685D2D}"/>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D74F3F7D-B8D0-0FD0-0B4B-1E38F606FC90}"/>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FF720F7-EB42-BC81-7BC3-DA93013A1ABD}"/>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7FBB9A8C-36E0-7E79-E981-22125337CD35}"/>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E79F41-42B3-4278-C010-E1D5E86D0589}"/>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F17C88-3F28-AE05-08EE-82C234026CCD}"/>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0F856039-6337-D803-3C40-E2571B382741}"/>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F33ED99-69D4-DC2F-00C1-457C3830D449}"/>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07FA9FE7-75B8-9E77-AA28-80AB5CC8E4E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7D615E03-E14C-0307-AF76-00AAD9D328D8}"/>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pic>
        <p:nvPicPr>
          <p:cNvPr id="3" name="Picture 2">
            <a:extLst>
              <a:ext uri="{FF2B5EF4-FFF2-40B4-BE49-F238E27FC236}">
                <a16:creationId xmlns:a16="http://schemas.microsoft.com/office/drawing/2014/main" id="{A88A05DA-0805-56AD-4C71-DD1551F05227}"/>
              </a:ext>
            </a:extLst>
          </p:cNvPr>
          <p:cNvPicPr>
            <a:picLocks noChangeAspect="1"/>
          </p:cNvPicPr>
          <p:nvPr/>
        </p:nvPicPr>
        <p:blipFill>
          <a:blip r:embed="rId9"/>
          <a:stretch>
            <a:fillRect/>
          </a:stretch>
        </p:blipFill>
        <p:spPr>
          <a:xfrm>
            <a:off x="4685504" y="2148388"/>
            <a:ext cx="5655880" cy="4416235"/>
          </a:xfrm>
          <a:prstGeom prst="rect">
            <a:avLst/>
          </a:prstGeom>
        </p:spPr>
      </p:pic>
      <p:sp>
        <p:nvSpPr>
          <p:cNvPr id="7" name="Rectangle: Rounded Corners 6">
            <a:extLst>
              <a:ext uri="{FF2B5EF4-FFF2-40B4-BE49-F238E27FC236}">
                <a16:creationId xmlns:a16="http://schemas.microsoft.com/office/drawing/2014/main" id="{EB03BDA8-A02D-F188-A58B-792103CC7182}"/>
              </a:ext>
            </a:extLst>
          </p:cNvPr>
          <p:cNvSpPr/>
          <p:nvPr/>
        </p:nvSpPr>
        <p:spPr>
          <a:xfrm>
            <a:off x="938555" y="2380210"/>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43FB837-D72F-C5BD-CBF8-86409736967F}"/>
              </a:ext>
            </a:extLst>
          </p:cNvPr>
          <p:cNvSpPr txBox="1"/>
          <p:nvPr/>
        </p:nvSpPr>
        <p:spPr>
          <a:xfrm>
            <a:off x="1044048" y="2441765"/>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Department</a:t>
            </a:r>
          </a:p>
        </p:txBody>
      </p:sp>
      <p:sp>
        <p:nvSpPr>
          <p:cNvPr id="16" name="TextBox 15">
            <a:extLst>
              <a:ext uri="{FF2B5EF4-FFF2-40B4-BE49-F238E27FC236}">
                <a16:creationId xmlns:a16="http://schemas.microsoft.com/office/drawing/2014/main" id="{3E7893D1-550E-B714-7FD9-2036ABBB2998}"/>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Attendance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Family income level</a:t>
            </a:r>
          </a:p>
        </p:txBody>
      </p:sp>
      <p:pic>
        <p:nvPicPr>
          <p:cNvPr id="2" name="Graphic 1" descr="Bar chart with solid fill">
            <a:extLst>
              <a:ext uri="{FF2B5EF4-FFF2-40B4-BE49-F238E27FC236}">
                <a16:creationId xmlns:a16="http://schemas.microsoft.com/office/drawing/2014/main" id="{1594FFAC-65C5-CB46-817D-802020D1DC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9705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0A52-F4D8-026B-E84E-D68E599F1B74}"/>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7A98AB18-1809-60B1-2061-F5A1A8A0A5F5}"/>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427C7832-F181-5E9D-67C2-257C29B2A386}"/>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EA4A36E1-33B9-D5DC-0CC5-1E70FDBD7B57}"/>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54B097C-8559-4B50-9E7C-A74DE70962EC}"/>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80F69F-9A18-CF22-39C1-425653A66996}"/>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8E3EB6F9-6C20-6E85-6F41-08EE7F4BE504}"/>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8FA581F-D608-9CC3-392F-F73A2259054B}"/>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2311A6EF-DB1B-F04B-88A3-CF156BEAB68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34D21D69-7746-75D3-4EFF-E64D5F549E41}"/>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 name="Rectangle: Rounded Corners 1">
            <a:extLst>
              <a:ext uri="{FF2B5EF4-FFF2-40B4-BE49-F238E27FC236}">
                <a16:creationId xmlns:a16="http://schemas.microsoft.com/office/drawing/2014/main" id="{1DD12F9C-1159-D15D-1DCD-C3100A2B7285}"/>
              </a:ext>
            </a:extLst>
          </p:cNvPr>
          <p:cNvSpPr/>
          <p:nvPr/>
        </p:nvSpPr>
        <p:spPr>
          <a:xfrm>
            <a:off x="938555" y="2380210"/>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380A05B-45AE-F24B-ADBE-7A818C2419D1}"/>
              </a:ext>
            </a:extLst>
          </p:cNvPr>
          <p:cNvSpPr txBox="1"/>
          <p:nvPr/>
        </p:nvSpPr>
        <p:spPr>
          <a:xfrm>
            <a:off x="1044048" y="2441765"/>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Department</a:t>
            </a:r>
          </a:p>
        </p:txBody>
      </p:sp>
      <p:sp>
        <p:nvSpPr>
          <p:cNvPr id="6" name="TextBox 5">
            <a:extLst>
              <a:ext uri="{FF2B5EF4-FFF2-40B4-BE49-F238E27FC236}">
                <a16:creationId xmlns:a16="http://schemas.microsoft.com/office/drawing/2014/main" id="{6A98DACB-8069-9F2C-58B0-80D02E23DDF0}"/>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Participation Score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Stress level</a:t>
            </a:r>
          </a:p>
        </p:txBody>
      </p:sp>
      <p:pic>
        <p:nvPicPr>
          <p:cNvPr id="16" name="Picture 15">
            <a:extLst>
              <a:ext uri="{FF2B5EF4-FFF2-40B4-BE49-F238E27FC236}">
                <a16:creationId xmlns:a16="http://schemas.microsoft.com/office/drawing/2014/main" id="{0BFC6DE1-2680-E00B-93D5-E5F9FE3B6A79}"/>
              </a:ext>
            </a:extLst>
          </p:cNvPr>
          <p:cNvPicPr>
            <a:picLocks noChangeAspect="1"/>
          </p:cNvPicPr>
          <p:nvPr/>
        </p:nvPicPr>
        <p:blipFill>
          <a:blip r:embed="rId9"/>
          <a:stretch>
            <a:fillRect/>
          </a:stretch>
        </p:blipFill>
        <p:spPr>
          <a:xfrm>
            <a:off x="4896465" y="2217525"/>
            <a:ext cx="5454901" cy="4355339"/>
          </a:xfrm>
          <a:prstGeom prst="rect">
            <a:avLst/>
          </a:prstGeom>
        </p:spPr>
      </p:pic>
      <p:pic>
        <p:nvPicPr>
          <p:cNvPr id="5" name="Graphic 4" descr="Bar chart with solid fill">
            <a:extLst>
              <a:ext uri="{FF2B5EF4-FFF2-40B4-BE49-F238E27FC236}">
                <a16:creationId xmlns:a16="http://schemas.microsoft.com/office/drawing/2014/main" id="{74214431-8D31-1941-9D1F-6CA8DB2C28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72502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D2371-6A06-109B-EA08-E206D1B0129F}"/>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1654339E-C2D2-A3E3-6259-536176D5178B}"/>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25B56FF5-B384-9ACD-A1ED-C14BAEC8B975}"/>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C435DC2C-1145-E2C0-3CA2-2B97133FFF19}"/>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6FA7AC8-DE15-27D9-5BFB-E2C4FD25957D}"/>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3EDC8C-B3AE-0D50-14D8-F10EBD57E5BA}"/>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E81F194-A2EF-BB09-E7B3-B4C9A65CAEC7}"/>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8FBC9E8-56C0-CE47-06F8-E91AE0A54747}"/>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4B878EF7-5272-CFCB-8838-6F158FA68295}"/>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FDB3909-E7D3-6E3F-91DE-8D2E8CF38034}"/>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FA50FDCC-7B25-F22A-6704-66250FD3C1F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4409B488-CDE0-7303-26B5-6AA6EF2B748C}"/>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F1DF264A-03DC-8172-A03D-D9DE7A04CBD7}"/>
              </a:ext>
            </a:extLst>
          </p:cNvPr>
          <p:cNvSpPr txBox="1"/>
          <p:nvPr/>
        </p:nvSpPr>
        <p:spPr>
          <a:xfrm>
            <a:off x="1182930" y="2922236"/>
            <a:ext cx="4516465" cy="1295868"/>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Attendance :</a:t>
            </a:r>
            <a:r>
              <a:rPr lang="en-US" dirty="0">
                <a:solidFill>
                  <a:schemeClr val="accent2">
                    <a:lumMod val="20000"/>
                    <a:lumOff val="80000"/>
                  </a:schemeClr>
                </a:solidFill>
                <a:latin typeface="Corbel Light" panose="020B0303020204020204" pitchFamily="34" charset="0"/>
              </a:rPr>
              <a:t> There is no significant difference in attendance across different departments, which is a positive aspect.</a:t>
            </a:r>
          </a:p>
        </p:txBody>
      </p:sp>
      <p:pic>
        <p:nvPicPr>
          <p:cNvPr id="5" name="Graphic 4" descr="Cancer with solid fill">
            <a:extLst>
              <a:ext uri="{FF2B5EF4-FFF2-40B4-BE49-F238E27FC236}">
                <a16:creationId xmlns:a16="http://schemas.microsoft.com/office/drawing/2014/main" id="{D68F4B84-3D79-B016-03AC-CEE6C802C5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2" name="Picture 1">
            <a:extLst>
              <a:ext uri="{FF2B5EF4-FFF2-40B4-BE49-F238E27FC236}">
                <a16:creationId xmlns:a16="http://schemas.microsoft.com/office/drawing/2014/main" id="{CD1211FF-F878-A5D2-A2DA-D6485EFF964B}"/>
              </a:ext>
            </a:extLst>
          </p:cNvPr>
          <p:cNvPicPr>
            <a:picLocks noChangeAspect="1"/>
          </p:cNvPicPr>
          <p:nvPr/>
        </p:nvPicPr>
        <p:blipFill>
          <a:blip r:embed="rId12"/>
          <a:srcRect r="49680"/>
          <a:stretch/>
        </p:blipFill>
        <p:spPr>
          <a:xfrm>
            <a:off x="6621777" y="2005915"/>
            <a:ext cx="3107272" cy="4416235"/>
          </a:xfrm>
          <a:prstGeom prst="rect">
            <a:avLst/>
          </a:prstGeom>
        </p:spPr>
      </p:pic>
      <p:pic>
        <p:nvPicPr>
          <p:cNvPr id="9" name="Graphic 8" descr="Bar chart with solid fill">
            <a:extLst>
              <a:ext uri="{FF2B5EF4-FFF2-40B4-BE49-F238E27FC236}">
                <a16:creationId xmlns:a16="http://schemas.microsoft.com/office/drawing/2014/main" id="{46F61364-8832-8513-C8EC-C22FB5C8A3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62897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FD479-077F-CEBE-4A67-820FD708FADA}"/>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067A5696-B18E-B379-0243-CA62F7B26FF1}"/>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719627D7-C6AB-B381-D8CB-7F78C895FA8A}"/>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E5337F38-8CDA-D7D9-52AE-9D3FA70C89B0}"/>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80CD10-9512-2C8E-39E4-56338B3146D9}"/>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0EEFDBD-794F-5B35-6DAB-30294CFAAD78}"/>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CDDEDEB-CDB4-3570-66A5-92A40DB6E49B}"/>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AD29816B-3326-7BD0-C0C5-D6FF8FC9AE6E}"/>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5593742F-6623-1817-38D0-B728E9357DA5}"/>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21D5AFE-A33E-2217-8FAD-AD45800A5B3A}"/>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263F7A37-1317-84A2-9800-5FB52CFA847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E8F417DF-C513-7611-3AB0-FCB7236BD37F}"/>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5B9C9AD9-E22F-A87C-6C00-91EEAFC0AEC8}"/>
              </a:ext>
            </a:extLst>
          </p:cNvPr>
          <p:cNvSpPr txBox="1"/>
          <p:nvPr/>
        </p:nvSpPr>
        <p:spPr>
          <a:xfrm>
            <a:off x="1182930" y="2922236"/>
            <a:ext cx="4706593" cy="1295868"/>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Family Income: </a:t>
            </a:r>
            <a:r>
              <a:rPr lang="en-US" dirty="0">
                <a:solidFill>
                  <a:schemeClr val="accent2">
                    <a:lumMod val="20000"/>
                    <a:lumOff val="80000"/>
                  </a:schemeClr>
                </a:solidFill>
                <a:latin typeface="Corbel Light" panose="020B0303020204020204" pitchFamily="34" charset="0"/>
              </a:rPr>
              <a:t>Students from high-income families tend to prefer the Engineering department over others.</a:t>
            </a:r>
          </a:p>
        </p:txBody>
      </p:sp>
      <p:pic>
        <p:nvPicPr>
          <p:cNvPr id="5" name="Graphic 4" descr="Cancer with solid fill">
            <a:extLst>
              <a:ext uri="{FF2B5EF4-FFF2-40B4-BE49-F238E27FC236}">
                <a16:creationId xmlns:a16="http://schemas.microsoft.com/office/drawing/2014/main" id="{66048A43-0BD1-2F5B-EF89-9A8BECFEEA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2" name="Picture 1">
            <a:extLst>
              <a:ext uri="{FF2B5EF4-FFF2-40B4-BE49-F238E27FC236}">
                <a16:creationId xmlns:a16="http://schemas.microsoft.com/office/drawing/2014/main" id="{E4CB4D89-743F-97F3-5C76-4613AA5BD09D}"/>
              </a:ext>
            </a:extLst>
          </p:cNvPr>
          <p:cNvPicPr>
            <a:picLocks noChangeAspect="1"/>
          </p:cNvPicPr>
          <p:nvPr/>
        </p:nvPicPr>
        <p:blipFill>
          <a:blip r:embed="rId12"/>
          <a:srcRect l="50146"/>
          <a:stretch/>
        </p:blipFill>
        <p:spPr>
          <a:xfrm>
            <a:off x="7063623" y="2148388"/>
            <a:ext cx="3076570" cy="4416235"/>
          </a:xfrm>
          <a:prstGeom prst="rect">
            <a:avLst/>
          </a:prstGeom>
        </p:spPr>
      </p:pic>
      <p:pic>
        <p:nvPicPr>
          <p:cNvPr id="9" name="Graphic 8" descr="Bar chart with solid fill">
            <a:extLst>
              <a:ext uri="{FF2B5EF4-FFF2-40B4-BE49-F238E27FC236}">
                <a16:creationId xmlns:a16="http://schemas.microsoft.com/office/drawing/2014/main" id="{2ECAD900-A2A2-51C2-F552-50E75EC1E0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40193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CF24B-6918-4E0E-C160-5B7707DA58A0}"/>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AFF164B1-CB0C-6145-7CFC-B97490D14E93}"/>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BD6E3CDF-84D8-6ACF-ED13-B5D388EDA521}"/>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E54C9023-A2ED-7D03-4A56-46084D83C484}"/>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4A45363-6897-5569-C2CB-33EC0AC60C86}"/>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74A7A82-5D7A-379E-2F51-AA57B8A57207}"/>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93A7085-7144-6C80-6A17-0E9E6E47B9D9}"/>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A7AD73A1-F45E-422D-1F60-5A1BB44DCEE5}"/>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6575DD64-09D3-7C1F-13EF-C807BA003F55}"/>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269E4E6-D357-6274-B2BD-51795DE9C885}"/>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AC9AED08-2AC3-38C2-4339-FCBB050F71C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968C961B-B163-F35D-0BBF-D268FD5592CD}"/>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F19962FB-4A34-F06C-5342-B787948FCDD3}"/>
              </a:ext>
            </a:extLst>
          </p:cNvPr>
          <p:cNvSpPr txBox="1"/>
          <p:nvPr/>
        </p:nvSpPr>
        <p:spPr>
          <a:xfrm>
            <a:off x="1182930" y="2922236"/>
            <a:ext cx="4706593" cy="2126864"/>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Participation Score: </a:t>
            </a:r>
            <a:r>
              <a:rPr lang="en-US" dirty="0">
                <a:solidFill>
                  <a:schemeClr val="accent2">
                    <a:lumMod val="20000"/>
                    <a:lumOff val="80000"/>
                  </a:schemeClr>
                </a:solidFill>
                <a:latin typeface="Corbel Light" panose="020B0303020204020204" pitchFamily="34" charset="0"/>
              </a:rPr>
              <a:t>The highest participation scores are observed in the Mathematics department, suggesting that other departments could learn from the teaching strategies used in this field.</a:t>
            </a:r>
          </a:p>
        </p:txBody>
      </p:sp>
      <p:pic>
        <p:nvPicPr>
          <p:cNvPr id="5" name="Graphic 4" descr="Cancer with solid fill">
            <a:extLst>
              <a:ext uri="{FF2B5EF4-FFF2-40B4-BE49-F238E27FC236}">
                <a16:creationId xmlns:a16="http://schemas.microsoft.com/office/drawing/2014/main" id="{9EF0616C-CB6E-61E7-9E66-E0DAEEE0FB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2" name="Picture 1">
            <a:extLst>
              <a:ext uri="{FF2B5EF4-FFF2-40B4-BE49-F238E27FC236}">
                <a16:creationId xmlns:a16="http://schemas.microsoft.com/office/drawing/2014/main" id="{62E3A9D9-C145-D51A-2563-C9899228548C}"/>
              </a:ext>
            </a:extLst>
          </p:cNvPr>
          <p:cNvPicPr>
            <a:picLocks noChangeAspect="1"/>
          </p:cNvPicPr>
          <p:nvPr/>
        </p:nvPicPr>
        <p:blipFill>
          <a:blip r:embed="rId12"/>
          <a:srcRect r="49531"/>
          <a:stretch/>
        </p:blipFill>
        <p:spPr>
          <a:xfrm>
            <a:off x="7099714" y="1833011"/>
            <a:ext cx="2881340" cy="4558324"/>
          </a:xfrm>
          <a:prstGeom prst="rect">
            <a:avLst/>
          </a:prstGeom>
        </p:spPr>
      </p:pic>
      <p:pic>
        <p:nvPicPr>
          <p:cNvPr id="9" name="Graphic 8" descr="Bar chart with solid fill">
            <a:extLst>
              <a:ext uri="{FF2B5EF4-FFF2-40B4-BE49-F238E27FC236}">
                <a16:creationId xmlns:a16="http://schemas.microsoft.com/office/drawing/2014/main" id="{BF475CC1-F15B-1DC9-77EC-24A84E26A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85066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62B42-BD2E-00DE-D231-AEB01DA3D4F5}"/>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F74DFFB0-E08C-DFA6-14A5-2BFD3939C6DD}"/>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78BB4C61-54C9-29DF-0017-F7BD7CFBA2C6}"/>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7A56875B-CE8C-DF9F-7228-D83D926D8C5B}"/>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B71C4E3-8CBD-F4A0-AC9C-84BF5605ECCE}"/>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6C53BA-84FF-37E8-7057-2F4F3C5EDC89}"/>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5B2FFA13-EDD8-ECD1-65F6-FB16B0F47E57}"/>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23EEFD4-4595-4A17-8121-E4AD41DFA166}"/>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A19D823C-F6EC-7B11-303C-E791B346A4E7}"/>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57EA875-3A41-931D-896A-2B5B81CD9CA6}"/>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9FE550A5-7B17-2776-1131-7DF1EAEE2DD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E50960E5-B2EC-7EF5-F874-93F04A3A1226}"/>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23666A9D-2AC7-F677-25E3-9A01216CDFA5}"/>
              </a:ext>
            </a:extLst>
          </p:cNvPr>
          <p:cNvSpPr txBox="1"/>
          <p:nvPr/>
        </p:nvSpPr>
        <p:spPr>
          <a:xfrm>
            <a:off x="1133786" y="2922236"/>
            <a:ext cx="4706593" cy="1711366"/>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Stress Level: </a:t>
            </a:r>
            <a:r>
              <a:rPr lang="en-US" dirty="0">
                <a:solidFill>
                  <a:schemeClr val="accent2">
                    <a:lumMod val="20000"/>
                    <a:lumOff val="80000"/>
                  </a:schemeClr>
                </a:solidFill>
                <a:latin typeface="Corbel Light" panose="020B0303020204020204" pitchFamily="34" charset="0"/>
              </a:rPr>
              <a:t>Stress levels are notably higher in both the Business and Computer Science departments, highlighting the need to investigate the underlying causes.</a:t>
            </a:r>
          </a:p>
        </p:txBody>
      </p:sp>
      <p:pic>
        <p:nvPicPr>
          <p:cNvPr id="5" name="Graphic 4" descr="Cancer with solid fill">
            <a:extLst>
              <a:ext uri="{FF2B5EF4-FFF2-40B4-BE49-F238E27FC236}">
                <a16:creationId xmlns:a16="http://schemas.microsoft.com/office/drawing/2014/main" id="{136DB4C1-11EE-0FE9-A95A-7C6BBADDB6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2" name="Picture 1">
            <a:extLst>
              <a:ext uri="{FF2B5EF4-FFF2-40B4-BE49-F238E27FC236}">
                <a16:creationId xmlns:a16="http://schemas.microsoft.com/office/drawing/2014/main" id="{1C3FD827-51BD-7784-9E98-3F66526705DA}"/>
              </a:ext>
            </a:extLst>
          </p:cNvPr>
          <p:cNvPicPr>
            <a:picLocks noChangeAspect="1"/>
          </p:cNvPicPr>
          <p:nvPr/>
        </p:nvPicPr>
        <p:blipFill>
          <a:blip r:embed="rId12"/>
          <a:srcRect l="49928"/>
          <a:stretch/>
        </p:blipFill>
        <p:spPr>
          <a:xfrm>
            <a:off x="6798989" y="1833011"/>
            <a:ext cx="3076571" cy="4517611"/>
          </a:xfrm>
          <a:prstGeom prst="rect">
            <a:avLst/>
          </a:prstGeom>
        </p:spPr>
      </p:pic>
      <p:pic>
        <p:nvPicPr>
          <p:cNvPr id="9" name="Graphic 8" descr="Bar chart with solid fill">
            <a:extLst>
              <a:ext uri="{FF2B5EF4-FFF2-40B4-BE49-F238E27FC236}">
                <a16:creationId xmlns:a16="http://schemas.microsoft.com/office/drawing/2014/main" id="{FF177C81-C518-B117-3ADB-9C1F73AF37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49377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32BB8-44E8-9A54-D58F-3B10102087D3}"/>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83E7F3C8-97BF-6744-A722-91830020E57E}"/>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6833B12D-95D6-E79E-A2B0-FD9794902AE8}"/>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1D6E3B37-FBCF-762B-8179-BA8A087912C6}"/>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83C98C-7884-8F8D-D03D-5CE9B553CE56}"/>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6280CE6-A6EB-8C93-9C1F-61C41297099E}"/>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1D65F547-BC1F-2DEF-9DD8-4AC3FD920EFD}"/>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3BFF510-4DE9-C3F8-F84D-29D6AA726B64}"/>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D99C53BA-BA7B-965F-8F85-FF713BCC642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2B76397C-F5F5-3E60-414B-D6F10ADE8A1D}"/>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 name="Rectangle: Rounded Corners 1">
            <a:extLst>
              <a:ext uri="{FF2B5EF4-FFF2-40B4-BE49-F238E27FC236}">
                <a16:creationId xmlns:a16="http://schemas.microsoft.com/office/drawing/2014/main" id="{7EA592EA-76AE-A4F8-4125-0779A1A481D7}"/>
              </a:ext>
            </a:extLst>
          </p:cNvPr>
          <p:cNvSpPr/>
          <p:nvPr/>
        </p:nvSpPr>
        <p:spPr>
          <a:xfrm>
            <a:off x="938555" y="2380210"/>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434946-1294-14BB-9606-A5072FB4875F}"/>
              </a:ext>
            </a:extLst>
          </p:cNvPr>
          <p:cNvSpPr txBox="1"/>
          <p:nvPr/>
        </p:nvSpPr>
        <p:spPr>
          <a:xfrm>
            <a:off x="1044048" y="2441765"/>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Attendance</a:t>
            </a:r>
          </a:p>
        </p:txBody>
      </p:sp>
      <p:sp>
        <p:nvSpPr>
          <p:cNvPr id="9" name="TextBox 8">
            <a:extLst>
              <a:ext uri="{FF2B5EF4-FFF2-40B4-BE49-F238E27FC236}">
                <a16:creationId xmlns:a16="http://schemas.microsoft.com/office/drawing/2014/main" id="{50FB8F36-DED5-A40D-1992-70306794B604}"/>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Grade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p:txBody>
      </p:sp>
      <p:pic>
        <p:nvPicPr>
          <p:cNvPr id="12" name="Picture 11">
            <a:extLst>
              <a:ext uri="{FF2B5EF4-FFF2-40B4-BE49-F238E27FC236}">
                <a16:creationId xmlns:a16="http://schemas.microsoft.com/office/drawing/2014/main" id="{B41B910A-7691-91AF-5AD1-DA5A16C201BA}"/>
              </a:ext>
            </a:extLst>
          </p:cNvPr>
          <p:cNvPicPr>
            <a:picLocks noChangeAspect="1"/>
          </p:cNvPicPr>
          <p:nvPr/>
        </p:nvPicPr>
        <p:blipFill>
          <a:blip r:embed="rId9"/>
          <a:stretch>
            <a:fillRect/>
          </a:stretch>
        </p:blipFill>
        <p:spPr>
          <a:xfrm>
            <a:off x="4512690" y="2380210"/>
            <a:ext cx="5496692" cy="3334215"/>
          </a:xfrm>
          <a:prstGeom prst="rect">
            <a:avLst/>
          </a:prstGeom>
        </p:spPr>
      </p:pic>
      <p:pic>
        <p:nvPicPr>
          <p:cNvPr id="5" name="Graphic 4" descr="Bar chart with solid fill">
            <a:extLst>
              <a:ext uri="{FF2B5EF4-FFF2-40B4-BE49-F238E27FC236}">
                <a16:creationId xmlns:a16="http://schemas.microsoft.com/office/drawing/2014/main" id="{B0C30F92-3FAB-B9B0-5844-61DD42F41E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2562925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58109-62A1-04EA-DFA1-286C3446AC7C}"/>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7A2B51A5-FAAA-40A2-5E12-92C7FD497AC5}"/>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522EBB1E-E86E-688F-E58B-7B2B511A668D}"/>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75ABF4EA-C06F-97B3-D210-A29CCFB2C44F}"/>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3B5670C-903F-6331-EF74-B95BE9988386}"/>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6DBDAE-0A90-FEA7-ACFD-5C69F9E22098}"/>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FF7A3C84-C249-243C-48DC-E3445029E706}"/>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BFB1B9E-B231-4F16-B2B3-F6405FAA28B7}"/>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D5B3C89F-6931-9CB4-E138-C71B8CD3EB8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6DCBF55E-EDFA-3E13-C879-165251B91E60}"/>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pic>
        <p:nvPicPr>
          <p:cNvPr id="3" name="Picture 2">
            <a:extLst>
              <a:ext uri="{FF2B5EF4-FFF2-40B4-BE49-F238E27FC236}">
                <a16:creationId xmlns:a16="http://schemas.microsoft.com/office/drawing/2014/main" id="{3B30AB47-0708-6D1D-D54C-C1F986494FDD}"/>
              </a:ext>
            </a:extLst>
          </p:cNvPr>
          <p:cNvPicPr>
            <a:picLocks noChangeAspect="1"/>
          </p:cNvPicPr>
          <p:nvPr/>
        </p:nvPicPr>
        <p:blipFill>
          <a:blip r:embed="rId9"/>
          <a:stretch>
            <a:fillRect/>
          </a:stretch>
        </p:blipFill>
        <p:spPr>
          <a:xfrm>
            <a:off x="3761709" y="2280595"/>
            <a:ext cx="6719502" cy="4063891"/>
          </a:xfrm>
          <a:prstGeom prst="rect">
            <a:avLst/>
          </a:prstGeom>
        </p:spPr>
      </p:pic>
      <p:pic>
        <p:nvPicPr>
          <p:cNvPr id="2" name="Graphic 1" descr="Bar chart with solid fill">
            <a:extLst>
              <a:ext uri="{FF2B5EF4-FFF2-40B4-BE49-F238E27FC236}">
                <a16:creationId xmlns:a16="http://schemas.microsoft.com/office/drawing/2014/main" id="{6218F7CC-733F-FC19-69F9-E035206A1A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
        <p:nvSpPr>
          <p:cNvPr id="7" name="Rectangle: Rounded Corners 6">
            <a:extLst>
              <a:ext uri="{FF2B5EF4-FFF2-40B4-BE49-F238E27FC236}">
                <a16:creationId xmlns:a16="http://schemas.microsoft.com/office/drawing/2014/main" id="{5F3011AC-A82E-74CC-6B5A-D29B4B98086F}"/>
              </a:ext>
            </a:extLst>
          </p:cNvPr>
          <p:cNvSpPr/>
          <p:nvPr/>
        </p:nvSpPr>
        <p:spPr>
          <a:xfrm>
            <a:off x="938555" y="2380210"/>
            <a:ext cx="181447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A34D696-CB36-213E-CAEA-A3481A9F07F1}"/>
              </a:ext>
            </a:extLst>
          </p:cNvPr>
          <p:cNvSpPr txBox="1"/>
          <p:nvPr/>
        </p:nvSpPr>
        <p:spPr>
          <a:xfrm>
            <a:off x="1044048" y="2441765"/>
            <a:ext cx="1630326" cy="400110"/>
          </a:xfrm>
          <a:prstGeom prst="rect">
            <a:avLst/>
          </a:prstGeom>
          <a:noFill/>
        </p:spPr>
        <p:txBody>
          <a:bodyPr wrap="square" rtlCol="0">
            <a:spAutoFit/>
          </a:bodyPr>
          <a:lstStyle/>
          <a:p>
            <a:pPr algn="ctr"/>
            <a:r>
              <a:rPr lang="en-US" sz="2000" dirty="0">
                <a:solidFill>
                  <a:schemeClr val="accent3">
                    <a:lumMod val="20000"/>
                    <a:lumOff val="80000"/>
                  </a:schemeClr>
                </a:solidFill>
              </a:rPr>
              <a:t>Attendance</a:t>
            </a:r>
          </a:p>
        </p:txBody>
      </p:sp>
      <p:sp>
        <p:nvSpPr>
          <p:cNvPr id="12" name="TextBox 11">
            <a:extLst>
              <a:ext uri="{FF2B5EF4-FFF2-40B4-BE49-F238E27FC236}">
                <a16:creationId xmlns:a16="http://schemas.microsoft.com/office/drawing/2014/main" id="{B4224F8F-DDF6-0BAE-CA54-5576C883E1EF}"/>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Grade</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p:txBody>
      </p:sp>
    </p:spTree>
    <p:extLst>
      <p:ext uri="{BB962C8B-B14F-4D97-AF65-F5344CB8AC3E}">
        <p14:creationId xmlns:p14="http://schemas.microsoft.com/office/powerpoint/2010/main" val="243821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5B291EA8-1959-8139-A3F4-E69391C2BC37}"/>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9" name="Group 18">
            <a:extLst>
              <a:ext uri="{FF2B5EF4-FFF2-40B4-BE49-F238E27FC236}">
                <a16:creationId xmlns:a16="http://schemas.microsoft.com/office/drawing/2014/main" id="{C2818EBA-54EB-0EA6-7FB2-1CE5A3744AB3}"/>
              </a:ext>
            </a:extLst>
          </p:cNvPr>
          <p:cNvGrpSpPr/>
          <p:nvPr/>
        </p:nvGrpSpPr>
        <p:grpSpPr>
          <a:xfrm>
            <a:off x="10651432" y="-1"/>
            <a:ext cx="1540568" cy="6858001"/>
            <a:chOff x="10651432" y="-1"/>
            <a:chExt cx="1540568" cy="6858001"/>
          </a:xfrm>
          <a:effectLst>
            <a:glow rad="101600">
              <a:srgbClr val="00B050">
                <a:alpha val="19000"/>
              </a:srgbClr>
            </a:glow>
          </a:effectLst>
        </p:grpSpPr>
        <p:sp>
          <p:nvSpPr>
            <p:cNvPr id="20" name="Rectangle 19">
              <a:extLst>
                <a:ext uri="{FF2B5EF4-FFF2-40B4-BE49-F238E27FC236}">
                  <a16:creationId xmlns:a16="http://schemas.microsoft.com/office/drawing/2014/main" id="{3B8B9CFE-EB80-D070-C460-A5D186A933BD}"/>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AFD572-ABA5-BC66-11C9-CE8D97F9E032}"/>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9156058-ACDF-1CB0-2C94-1E8AE959270E}"/>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62F834B0-5FF2-51E8-C55A-31B04DDE85D6}"/>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70F28CB-6608-BF8E-7411-4C9F07B5DF8E}"/>
              </a:ext>
            </a:extLst>
          </p:cNvPr>
          <p:cNvSpPr txBox="1"/>
          <p:nvPr/>
        </p:nvSpPr>
        <p:spPr>
          <a:xfrm>
            <a:off x="799966" y="1383902"/>
            <a:ext cx="1713722" cy="523220"/>
          </a:xfrm>
          <a:prstGeom prst="rect">
            <a:avLst/>
          </a:prstGeom>
          <a:noFill/>
        </p:spPr>
        <p:txBody>
          <a:bodyPr wrap="square" rtlCol="0">
            <a:spAutoFit/>
          </a:bodyPr>
          <a:lstStyle/>
          <a:p>
            <a:r>
              <a:rPr lang="en-US" sz="2800" b="1" dirty="0">
                <a:solidFill>
                  <a:srgbClr val="FFC000"/>
                </a:solidFill>
                <a:latin typeface="Candara" panose="020E0502030303020204" pitchFamily="34" charset="0"/>
              </a:rPr>
              <a:t>Step 1:</a:t>
            </a:r>
          </a:p>
        </p:txBody>
      </p:sp>
      <p:sp>
        <p:nvSpPr>
          <p:cNvPr id="15" name="TextBox 14">
            <a:extLst>
              <a:ext uri="{FF2B5EF4-FFF2-40B4-BE49-F238E27FC236}">
                <a16:creationId xmlns:a16="http://schemas.microsoft.com/office/drawing/2014/main" id="{CBF8819B-6685-5A7C-FDBD-E87E3BED4D81}"/>
              </a:ext>
            </a:extLst>
          </p:cNvPr>
          <p:cNvSpPr txBox="1"/>
          <p:nvPr/>
        </p:nvSpPr>
        <p:spPr>
          <a:xfrm>
            <a:off x="2048721" y="1414679"/>
            <a:ext cx="5523723" cy="461665"/>
          </a:xfrm>
          <a:prstGeom prst="rect">
            <a:avLst/>
          </a:prstGeom>
          <a:noFill/>
        </p:spPr>
        <p:txBody>
          <a:bodyPr wrap="square" rtlCol="0">
            <a:spAutoFit/>
          </a:bodyPr>
          <a:lstStyle/>
          <a:p>
            <a:r>
              <a:rPr lang="en-US" sz="2400" dirty="0">
                <a:solidFill>
                  <a:schemeClr val="accent4">
                    <a:lumMod val="60000"/>
                    <a:lumOff val="40000"/>
                  </a:schemeClr>
                </a:solidFill>
                <a:latin typeface="Candara" panose="020E0502030303020204" pitchFamily="34" charset="0"/>
              </a:rPr>
              <a:t>Removing unwanted columns.</a:t>
            </a:r>
          </a:p>
        </p:txBody>
      </p:sp>
      <p:sp>
        <p:nvSpPr>
          <p:cNvPr id="16" name="TextBox 15">
            <a:extLst>
              <a:ext uri="{FF2B5EF4-FFF2-40B4-BE49-F238E27FC236}">
                <a16:creationId xmlns:a16="http://schemas.microsoft.com/office/drawing/2014/main" id="{BD039E38-0278-162E-5BB5-4BBBF0DC848A}"/>
              </a:ext>
            </a:extLst>
          </p:cNvPr>
          <p:cNvSpPr txBox="1"/>
          <p:nvPr/>
        </p:nvSpPr>
        <p:spPr>
          <a:xfrm>
            <a:off x="817003" y="1907122"/>
            <a:ext cx="7614639" cy="584775"/>
          </a:xfrm>
          <a:prstGeom prst="rect">
            <a:avLst/>
          </a:prstGeom>
          <a:noFill/>
        </p:spPr>
        <p:txBody>
          <a:bodyPr wrap="square" rtlCol="0">
            <a:spAutoFit/>
          </a:bodyPr>
          <a:lstStyle/>
          <a:p>
            <a:r>
              <a:rPr lang="en-US" sz="1600" dirty="0">
                <a:solidFill>
                  <a:schemeClr val="tx1">
                    <a:lumMod val="85000"/>
                  </a:schemeClr>
                </a:solidFill>
                <a:latin typeface="Comic Sans MS" panose="030F0702030302020204" pitchFamily="66" charset="0"/>
              </a:rPr>
              <a:t>For data analysis there are properties that doesn’t matter in analyzing  the data like person names, phones or emails.</a:t>
            </a:r>
          </a:p>
        </p:txBody>
      </p:sp>
      <p:sp>
        <p:nvSpPr>
          <p:cNvPr id="17" name="TextBox 16">
            <a:extLst>
              <a:ext uri="{FF2B5EF4-FFF2-40B4-BE49-F238E27FC236}">
                <a16:creationId xmlns:a16="http://schemas.microsoft.com/office/drawing/2014/main" id="{BAB243C1-211B-9CF1-5570-131A45926199}"/>
              </a:ext>
            </a:extLst>
          </p:cNvPr>
          <p:cNvSpPr txBox="1"/>
          <p:nvPr/>
        </p:nvSpPr>
        <p:spPr>
          <a:xfrm>
            <a:off x="817003" y="2539836"/>
            <a:ext cx="1912775" cy="461665"/>
          </a:xfrm>
          <a:prstGeom prst="rect">
            <a:avLst/>
          </a:prstGeom>
          <a:noFill/>
        </p:spPr>
        <p:txBody>
          <a:bodyPr wrap="square" rtlCol="0">
            <a:spAutoFit/>
          </a:bodyPr>
          <a:lstStyle/>
          <a:p>
            <a:r>
              <a:rPr lang="en-US" sz="2400" dirty="0">
                <a:solidFill>
                  <a:schemeClr val="accent1">
                    <a:lumMod val="40000"/>
                    <a:lumOff val="60000"/>
                  </a:schemeClr>
                </a:solidFill>
                <a:latin typeface="Bradley Hand ITC" panose="03070402050302030203" pitchFamily="66" charset="0"/>
              </a:rPr>
              <a:t>For our data:</a:t>
            </a:r>
          </a:p>
        </p:txBody>
      </p:sp>
      <p:pic>
        <p:nvPicPr>
          <p:cNvPr id="28" name="Picture 27">
            <a:extLst>
              <a:ext uri="{FF2B5EF4-FFF2-40B4-BE49-F238E27FC236}">
                <a16:creationId xmlns:a16="http://schemas.microsoft.com/office/drawing/2014/main" id="{52BE1C1A-D056-61DF-DF41-00AC074A328D}"/>
              </a:ext>
            </a:extLst>
          </p:cNvPr>
          <p:cNvPicPr>
            <a:picLocks noChangeAspect="1"/>
          </p:cNvPicPr>
          <p:nvPr/>
        </p:nvPicPr>
        <p:blipFill>
          <a:blip r:embed="rId7"/>
          <a:stretch>
            <a:fillRect/>
          </a:stretch>
        </p:blipFill>
        <p:spPr>
          <a:xfrm>
            <a:off x="799966" y="3049440"/>
            <a:ext cx="8888065" cy="2772162"/>
          </a:xfrm>
          <a:prstGeom prst="rect">
            <a:avLst/>
          </a:prstGeom>
        </p:spPr>
      </p:pic>
      <p:sp>
        <p:nvSpPr>
          <p:cNvPr id="38" name="TextBox 37">
            <a:extLst>
              <a:ext uri="{FF2B5EF4-FFF2-40B4-BE49-F238E27FC236}">
                <a16:creationId xmlns:a16="http://schemas.microsoft.com/office/drawing/2014/main" id="{B5A06550-A24E-F6EF-83E8-A94CF22FDDD8}"/>
              </a:ext>
            </a:extLst>
          </p:cNvPr>
          <p:cNvSpPr txBox="1"/>
          <p:nvPr/>
        </p:nvSpPr>
        <p:spPr>
          <a:xfrm>
            <a:off x="2398141" y="150960"/>
            <a:ext cx="6883511"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Handling missing values and performing basic data cleaning. </a:t>
            </a:r>
          </a:p>
        </p:txBody>
      </p:sp>
      <p:pic>
        <p:nvPicPr>
          <p:cNvPr id="4" name="Graphic 3" descr="Research with solid fill">
            <a:extLst>
              <a:ext uri="{FF2B5EF4-FFF2-40B4-BE49-F238E27FC236}">
                <a16:creationId xmlns:a16="http://schemas.microsoft.com/office/drawing/2014/main" id="{5097E9F2-037A-F00C-231B-D49ECE25C2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22200" y="105280"/>
            <a:ext cx="610590" cy="610590"/>
          </a:xfrm>
          <a:prstGeom prst="rect">
            <a:avLst/>
          </a:prstGeom>
        </p:spPr>
      </p:pic>
    </p:spTree>
    <p:extLst>
      <p:ext uri="{BB962C8B-B14F-4D97-AF65-F5344CB8AC3E}">
        <p14:creationId xmlns:p14="http://schemas.microsoft.com/office/powerpoint/2010/main" val="256338582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500"/>
                            </p:stCondLst>
                            <p:childTnLst>
                              <p:par>
                                <p:cTn id="23" presetID="14" presetClass="entr" presetSubtype="1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D4F9A-AD31-39D5-694C-4BF9DDC4AA0F}"/>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378BC9A9-9F2B-104A-2E69-279ABCF672A3}"/>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082D911D-53E4-2D04-7895-20AE9365DF13}"/>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7BB8FBC5-E0FC-1647-3912-E272E1F80B3D}"/>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996B2B2-54A2-041D-474C-DCD213C774FC}"/>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A68B658-B9B5-33DC-6535-0DFB683343B2}"/>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FC8B4EF9-A4E2-EBB2-B450-328BEC8D3394}"/>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A1CE65A-FFB4-A03E-89D4-D055D7C79BA0}"/>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78BE031F-A6EA-F274-A32A-ACCC29EBB0DB}"/>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2C1D1E80-7EEF-6608-A968-15DD48A2F8AC}"/>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A55C3EAD-F8A7-9CA9-C15C-F6D266AB80B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830B4E18-D474-4FA4-6F81-9C418EF55D37}"/>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8E782CF6-FDFB-1697-D2D2-BF25B30F250B}"/>
              </a:ext>
            </a:extLst>
          </p:cNvPr>
          <p:cNvSpPr txBox="1"/>
          <p:nvPr/>
        </p:nvSpPr>
        <p:spPr>
          <a:xfrm>
            <a:off x="1182930" y="2922236"/>
            <a:ext cx="4516465" cy="1711366"/>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Grades:</a:t>
            </a:r>
            <a:r>
              <a:rPr lang="en-US" dirty="0">
                <a:solidFill>
                  <a:schemeClr val="accent2">
                    <a:lumMod val="20000"/>
                    <a:lumOff val="80000"/>
                  </a:schemeClr>
                </a:solidFill>
                <a:latin typeface="Corbel Light" panose="020B0303020204020204" pitchFamily="34" charset="0"/>
              </a:rPr>
              <a:t> A strong correlation is observed between attendance and grades—students with higher attendance tend to achieve better grades.</a:t>
            </a:r>
          </a:p>
        </p:txBody>
      </p:sp>
      <p:pic>
        <p:nvPicPr>
          <p:cNvPr id="5" name="Graphic 4" descr="Cancer with solid fill">
            <a:extLst>
              <a:ext uri="{FF2B5EF4-FFF2-40B4-BE49-F238E27FC236}">
                <a16:creationId xmlns:a16="http://schemas.microsoft.com/office/drawing/2014/main" id="{AF40E063-C9E4-B322-CBE0-52245D5223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2" name="Picture 1">
            <a:extLst>
              <a:ext uri="{FF2B5EF4-FFF2-40B4-BE49-F238E27FC236}">
                <a16:creationId xmlns:a16="http://schemas.microsoft.com/office/drawing/2014/main" id="{34275B7F-B1D8-C08A-ABF5-1F191EE146CF}"/>
              </a:ext>
            </a:extLst>
          </p:cNvPr>
          <p:cNvPicPr>
            <a:picLocks noChangeAspect="1"/>
          </p:cNvPicPr>
          <p:nvPr/>
        </p:nvPicPr>
        <p:blipFill>
          <a:blip r:embed="rId12"/>
          <a:srcRect r="49604" b="8776"/>
          <a:stretch/>
        </p:blipFill>
        <p:spPr>
          <a:xfrm>
            <a:off x="6482242" y="2409998"/>
            <a:ext cx="3386343" cy="3707249"/>
          </a:xfrm>
          <a:prstGeom prst="rect">
            <a:avLst/>
          </a:prstGeom>
        </p:spPr>
      </p:pic>
      <p:pic>
        <p:nvPicPr>
          <p:cNvPr id="9" name="Graphic 8" descr="Bar chart with solid fill">
            <a:extLst>
              <a:ext uri="{FF2B5EF4-FFF2-40B4-BE49-F238E27FC236}">
                <a16:creationId xmlns:a16="http://schemas.microsoft.com/office/drawing/2014/main" id="{8997B407-47B5-C8DD-190C-7DCDB6841F5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45208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01478-508C-45BA-4BA4-2854FE3D8473}"/>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C0FE9886-BEBE-53A2-662E-F5559C878903}"/>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B5DD3DCE-FF17-C414-FA25-64AF7870FACB}"/>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FED50279-21E0-668D-D4D7-CF07F1754151}"/>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FD6AE7-283A-C388-1749-7C14AFCF0963}"/>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3604F3-F4A6-A307-2917-E6BCF9594EA7}"/>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619D3378-D559-7F93-688F-3FDFE524BC0D}"/>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9CE6CF6-B607-E131-5397-274ED45E7334}"/>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D5E57C14-99E9-539B-5161-7BA77D0AC44A}"/>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D9B9C9A-945F-93AB-F24F-5F9F207D5DF2}"/>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622744B2-6212-5E40-3FE1-7A7C76CA7EF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E4881C40-9065-0739-D670-A47FCB086287}"/>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BF9FF6A9-BBC2-291F-AED0-747999C5C1A1}"/>
              </a:ext>
            </a:extLst>
          </p:cNvPr>
          <p:cNvSpPr txBox="1"/>
          <p:nvPr/>
        </p:nvSpPr>
        <p:spPr>
          <a:xfrm>
            <a:off x="1182930" y="2922236"/>
            <a:ext cx="4706593" cy="2126864"/>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Study Hours per Week: </a:t>
            </a:r>
            <a:r>
              <a:rPr lang="en-US" dirty="0">
                <a:solidFill>
                  <a:schemeClr val="accent2">
                    <a:lumMod val="20000"/>
                    <a:lumOff val="80000"/>
                  </a:schemeClr>
                </a:solidFill>
                <a:latin typeface="Corbel Light" panose="020B0303020204020204" pitchFamily="34" charset="0"/>
              </a:rPr>
              <a:t>Most students study for a similar number of hours each week. However, those who attend classes regularly tend to secure higher grades despite studying the same amount as those with lower attendance.</a:t>
            </a:r>
          </a:p>
        </p:txBody>
      </p:sp>
      <p:pic>
        <p:nvPicPr>
          <p:cNvPr id="5" name="Graphic 4" descr="Cancer with solid fill">
            <a:extLst>
              <a:ext uri="{FF2B5EF4-FFF2-40B4-BE49-F238E27FC236}">
                <a16:creationId xmlns:a16="http://schemas.microsoft.com/office/drawing/2014/main" id="{5F3A9314-F22C-CE6A-DBC3-3605C65221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2" name="Picture 1">
            <a:extLst>
              <a:ext uri="{FF2B5EF4-FFF2-40B4-BE49-F238E27FC236}">
                <a16:creationId xmlns:a16="http://schemas.microsoft.com/office/drawing/2014/main" id="{CDCC4159-667E-6167-1724-58AD6C3CB054}"/>
              </a:ext>
            </a:extLst>
          </p:cNvPr>
          <p:cNvPicPr>
            <a:picLocks noChangeAspect="1"/>
          </p:cNvPicPr>
          <p:nvPr/>
        </p:nvPicPr>
        <p:blipFill>
          <a:blip r:embed="rId12"/>
          <a:srcRect l="50835"/>
          <a:stretch/>
        </p:blipFill>
        <p:spPr>
          <a:xfrm>
            <a:off x="6872747" y="2290428"/>
            <a:ext cx="3303663" cy="4063891"/>
          </a:xfrm>
          <a:prstGeom prst="rect">
            <a:avLst/>
          </a:prstGeom>
        </p:spPr>
      </p:pic>
      <p:pic>
        <p:nvPicPr>
          <p:cNvPr id="9" name="Graphic 8" descr="Bar chart with solid fill">
            <a:extLst>
              <a:ext uri="{FF2B5EF4-FFF2-40B4-BE49-F238E27FC236}">
                <a16:creationId xmlns:a16="http://schemas.microsoft.com/office/drawing/2014/main" id="{C8C5E249-E4EE-11F0-7FD1-354F517970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8497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7FEED-35AD-CB05-FED8-1B4CA2AB588E}"/>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0BD51A85-A8EF-B693-D9D1-6602B6681B33}"/>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10C4C20A-76CD-34A9-8A21-152D5D273FB1}"/>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69E90C0D-3931-7587-FD25-22352A6E8588}"/>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7FB788-579F-6B56-AB14-7812957D14E7}"/>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D31A30-A9CE-2947-CBAF-C3223B7D35AA}"/>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5913869-064F-4F20-F7C8-E701C2DF9783}"/>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3B49152-E30C-5BE4-F738-7552845BC7F5}"/>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5BBDDC81-8B71-4079-5107-C4E801345814}"/>
              </a:ext>
            </a:extLst>
          </p:cNvPr>
          <p:cNvSpPr/>
          <p:nvPr/>
        </p:nvSpPr>
        <p:spPr>
          <a:xfrm>
            <a:off x="680996" y="2399660"/>
            <a:ext cx="3076571" cy="523220"/>
          </a:xfrm>
          <a:prstGeom prst="roundRect">
            <a:avLst/>
          </a:prstGeom>
          <a:solidFill>
            <a:srgbClr val="035D03"/>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6EEC0E0-BFF4-FA1D-B9ED-145B690ED4F2}"/>
              </a:ext>
            </a:extLst>
          </p:cNvPr>
          <p:cNvSpPr txBox="1"/>
          <p:nvPr/>
        </p:nvSpPr>
        <p:spPr>
          <a:xfrm>
            <a:off x="786489" y="2461215"/>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Ideas</a:t>
            </a:r>
          </a:p>
        </p:txBody>
      </p:sp>
      <p:pic>
        <p:nvPicPr>
          <p:cNvPr id="3" name="Graphic 2" descr="Badge with solid fill">
            <a:extLst>
              <a:ext uri="{FF2B5EF4-FFF2-40B4-BE49-F238E27FC236}">
                <a16:creationId xmlns:a16="http://schemas.microsoft.com/office/drawing/2014/main" id="{833B0E96-D230-8925-77A7-59C4D404D7D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BC722A58-662F-EC8E-EE85-D227A845BFF6}"/>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9" name="TextBox 8">
            <a:extLst>
              <a:ext uri="{FF2B5EF4-FFF2-40B4-BE49-F238E27FC236}">
                <a16:creationId xmlns:a16="http://schemas.microsoft.com/office/drawing/2014/main" id="{AF13F504-8DB2-CC1D-FE8E-48FC734DF625}"/>
              </a:ext>
            </a:extLst>
          </p:cNvPr>
          <p:cNvSpPr txBox="1"/>
          <p:nvPr/>
        </p:nvSpPr>
        <p:spPr>
          <a:xfrm>
            <a:off x="4261982" y="1845654"/>
            <a:ext cx="5885034" cy="1527021"/>
          </a:xfrm>
          <a:prstGeom prst="rect">
            <a:avLst/>
          </a:prstGeom>
          <a:noFill/>
        </p:spPr>
        <p:txBody>
          <a:bodyPr wrap="square" rtlCol="0">
            <a:spAutoFit/>
          </a:bodyPr>
          <a:lstStyle/>
          <a:p>
            <a:pPr>
              <a:lnSpc>
                <a:spcPct val="150000"/>
              </a:lnSpc>
            </a:pP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Encourage students to attend classes regularly, as it significantly improves their grades without requiring additional study hours compared to those who attend less frequently.</a:t>
            </a:r>
          </a:p>
        </p:txBody>
      </p:sp>
      <p:pic>
        <p:nvPicPr>
          <p:cNvPr id="12" name="Picture 11">
            <a:extLst>
              <a:ext uri="{FF2B5EF4-FFF2-40B4-BE49-F238E27FC236}">
                <a16:creationId xmlns:a16="http://schemas.microsoft.com/office/drawing/2014/main" id="{A55C7834-6DD5-5445-12DB-DB91122834B6}"/>
              </a:ext>
            </a:extLst>
          </p:cNvPr>
          <p:cNvPicPr>
            <a:picLocks noChangeAspect="1"/>
          </p:cNvPicPr>
          <p:nvPr/>
        </p:nvPicPr>
        <p:blipFill>
          <a:blip r:embed="rId10"/>
          <a:stretch>
            <a:fillRect/>
          </a:stretch>
        </p:blipFill>
        <p:spPr>
          <a:xfrm>
            <a:off x="2466859" y="3614495"/>
            <a:ext cx="5585733" cy="2945943"/>
          </a:xfrm>
          <a:prstGeom prst="rect">
            <a:avLst/>
          </a:prstGeom>
        </p:spPr>
      </p:pic>
      <p:pic>
        <p:nvPicPr>
          <p:cNvPr id="2" name="Graphic 1" descr="Bar chart with solid fill">
            <a:extLst>
              <a:ext uri="{FF2B5EF4-FFF2-40B4-BE49-F238E27FC236}">
                <a16:creationId xmlns:a16="http://schemas.microsoft.com/office/drawing/2014/main" id="{567427B0-0AE6-11A0-8CF9-127BA7C19F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5999187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wipe(left)">
                                      <p:cBhvr>
                                        <p:cTn id="14" dur="500"/>
                                        <p:tgtEl>
                                          <p:spTgt spid="9">
                                            <p:txEl>
                                              <p:pRg st="0" end="0"/>
                                            </p:txEl>
                                          </p:spTgt>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154A4-1AA5-4AE4-CA39-76362BDB2814}"/>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AC234466-D5E5-0E17-5BD2-98DB2EB6F591}"/>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263917E0-ED34-173E-A2DD-5E3DC19249B2}"/>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10687241-88BB-58B9-62CC-DF033F63459A}"/>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53AAFD9-82E1-B720-904D-9350A9D66718}"/>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704710B-876C-7868-B8DB-B63CC611133B}"/>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64CAFE0-73D0-A100-74B7-9E7D6FED9017}"/>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573651-EA9B-C262-293C-E72C0B91D001}"/>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A7900D3A-7B34-50E1-3C1D-51CE3ACFA19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450B7FDD-5394-C449-FD90-ED6B5EF478F6}"/>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 name="Rectangle: Rounded Corners 1">
            <a:extLst>
              <a:ext uri="{FF2B5EF4-FFF2-40B4-BE49-F238E27FC236}">
                <a16:creationId xmlns:a16="http://schemas.microsoft.com/office/drawing/2014/main" id="{14F0EF39-09D3-C521-38BF-3C5A65B6CC75}"/>
              </a:ext>
            </a:extLst>
          </p:cNvPr>
          <p:cNvSpPr/>
          <p:nvPr/>
        </p:nvSpPr>
        <p:spPr>
          <a:xfrm>
            <a:off x="938555" y="2380210"/>
            <a:ext cx="207994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96FAA3C-2207-320F-11C6-67BC4D7E4160}"/>
              </a:ext>
            </a:extLst>
          </p:cNvPr>
          <p:cNvSpPr txBox="1"/>
          <p:nvPr/>
        </p:nvSpPr>
        <p:spPr>
          <a:xfrm>
            <a:off x="1044047" y="2441765"/>
            <a:ext cx="1974455" cy="400110"/>
          </a:xfrm>
          <a:prstGeom prst="rect">
            <a:avLst/>
          </a:prstGeom>
          <a:noFill/>
        </p:spPr>
        <p:txBody>
          <a:bodyPr wrap="square" rtlCol="0">
            <a:spAutoFit/>
          </a:bodyPr>
          <a:lstStyle/>
          <a:p>
            <a:pPr algn="ctr"/>
            <a:r>
              <a:rPr lang="en-US" sz="2000" dirty="0">
                <a:solidFill>
                  <a:schemeClr val="accent3">
                    <a:lumMod val="20000"/>
                    <a:lumOff val="80000"/>
                  </a:schemeClr>
                </a:solidFill>
              </a:rPr>
              <a:t>Family Income</a:t>
            </a:r>
          </a:p>
        </p:txBody>
      </p:sp>
      <p:sp>
        <p:nvSpPr>
          <p:cNvPr id="9" name="TextBox 8">
            <a:extLst>
              <a:ext uri="{FF2B5EF4-FFF2-40B4-BE49-F238E27FC236}">
                <a16:creationId xmlns:a16="http://schemas.microsoft.com/office/drawing/2014/main" id="{D9569B53-11A6-AF90-4D00-CDF0BE427838}"/>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Stress Level</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Internet Access at Home</a:t>
            </a:r>
          </a:p>
        </p:txBody>
      </p:sp>
      <p:pic>
        <p:nvPicPr>
          <p:cNvPr id="6" name="Picture 5">
            <a:extLst>
              <a:ext uri="{FF2B5EF4-FFF2-40B4-BE49-F238E27FC236}">
                <a16:creationId xmlns:a16="http://schemas.microsoft.com/office/drawing/2014/main" id="{D57EC714-AA6F-9407-0947-563E5EF271BF}"/>
              </a:ext>
            </a:extLst>
          </p:cNvPr>
          <p:cNvPicPr>
            <a:picLocks noChangeAspect="1"/>
          </p:cNvPicPr>
          <p:nvPr/>
        </p:nvPicPr>
        <p:blipFill>
          <a:blip r:embed="rId9"/>
          <a:stretch>
            <a:fillRect/>
          </a:stretch>
        </p:blipFill>
        <p:spPr>
          <a:xfrm>
            <a:off x="4825392" y="2380210"/>
            <a:ext cx="5391902" cy="3715268"/>
          </a:xfrm>
          <a:prstGeom prst="rect">
            <a:avLst/>
          </a:prstGeom>
        </p:spPr>
      </p:pic>
      <p:pic>
        <p:nvPicPr>
          <p:cNvPr id="5" name="Graphic 4" descr="Bar chart with solid fill">
            <a:extLst>
              <a:ext uri="{FF2B5EF4-FFF2-40B4-BE49-F238E27FC236}">
                <a16:creationId xmlns:a16="http://schemas.microsoft.com/office/drawing/2014/main" id="{32D3BB8C-4C15-3F63-4EA3-E7DC06F6A4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pic>
        <p:nvPicPr>
          <p:cNvPr id="7" name="Graphic 6" descr="Bar chart with solid fill">
            <a:extLst>
              <a:ext uri="{FF2B5EF4-FFF2-40B4-BE49-F238E27FC236}">
                <a16:creationId xmlns:a16="http://schemas.microsoft.com/office/drawing/2014/main" id="{9FED1022-4060-55E5-D69D-47F74D85A9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78152" y="234168"/>
            <a:ext cx="560348" cy="560348"/>
          </a:xfrm>
          <a:prstGeom prst="rect">
            <a:avLst/>
          </a:prstGeom>
        </p:spPr>
      </p:pic>
    </p:spTree>
    <p:extLst>
      <p:ext uri="{BB962C8B-B14F-4D97-AF65-F5344CB8AC3E}">
        <p14:creationId xmlns:p14="http://schemas.microsoft.com/office/powerpoint/2010/main" val="13411321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6D973-C240-BF3F-19A2-6A2611154D55}"/>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5C45C389-EFD2-1405-E7F2-6DF7B7F11CE9}"/>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05F8F59C-E074-86F6-88ED-D888F63FE878}"/>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531E23E2-23C3-0BFC-BFE0-D7FC97EE735E}"/>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40FD47B-4ECA-2401-BEF1-523F0322D665}"/>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601050A-3153-B0AC-B8CE-C9C06A346E77}"/>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B8D2DAA2-CA36-6EE1-5865-ED1626A58CF9}"/>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E36917F-0DFA-130F-AC7B-1934FE33F3B1}"/>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E185E17E-7396-FD4E-2C92-8E6127989D2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431EAC92-BE95-10E9-F319-C5624AE49981}"/>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 name="Rectangle: Rounded Corners 1">
            <a:extLst>
              <a:ext uri="{FF2B5EF4-FFF2-40B4-BE49-F238E27FC236}">
                <a16:creationId xmlns:a16="http://schemas.microsoft.com/office/drawing/2014/main" id="{D2DE4447-76CB-7638-E223-AFA2777D0AC9}"/>
              </a:ext>
            </a:extLst>
          </p:cNvPr>
          <p:cNvSpPr/>
          <p:nvPr/>
        </p:nvSpPr>
        <p:spPr>
          <a:xfrm>
            <a:off x="938555" y="2380210"/>
            <a:ext cx="207994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FA66FA2-6A88-EC9A-59D2-E58BBB6115E7}"/>
              </a:ext>
            </a:extLst>
          </p:cNvPr>
          <p:cNvSpPr txBox="1"/>
          <p:nvPr/>
        </p:nvSpPr>
        <p:spPr>
          <a:xfrm>
            <a:off x="1044047" y="2441765"/>
            <a:ext cx="1974455" cy="400110"/>
          </a:xfrm>
          <a:prstGeom prst="rect">
            <a:avLst/>
          </a:prstGeom>
          <a:noFill/>
        </p:spPr>
        <p:txBody>
          <a:bodyPr wrap="square" rtlCol="0">
            <a:spAutoFit/>
          </a:bodyPr>
          <a:lstStyle/>
          <a:p>
            <a:pPr algn="ctr"/>
            <a:r>
              <a:rPr lang="en-US" sz="2000" dirty="0">
                <a:solidFill>
                  <a:schemeClr val="accent3">
                    <a:lumMod val="20000"/>
                    <a:lumOff val="80000"/>
                  </a:schemeClr>
                </a:solidFill>
              </a:rPr>
              <a:t>Family Income</a:t>
            </a:r>
          </a:p>
        </p:txBody>
      </p:sp>
      <p:sp>
        <p:nvSpPr>
          <p:cNvPr id="10" name="TextBox 9">
            <a:extLst>
              <a:ext uri="{FF2B5EF4-FFF2-40B4-BE49-F238E27FC236}">
                <a16:creationId xmlns:a16="http://schemas.microsoft.com/office/drawing/2014/main" id="{CC2E5AFB-FEC5-DA9A-5736-7CA10378AA2F}"/>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Stress Level</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Internet Access at Home</a:t>
            </a:r>
          </a:p>
        </p:txBody>
      </p:sp>
      <p:grpSp>
        <p:nvGrpSpPr>
          <p:cNvPr id="22" name="Group 21">
            <a:extLst>
              <a:ext uri="{FF2B5EF4-FFF2-40B4-BE49-F238E27FC236}">
                <a16:creationId xmlns:a16="http://schemas.microsoft.com/office/drawing/2014/main" id="{F05888E9-B1FE-2EE6-FF6C-F913D99C6B99}"/>
              </a:ext>
            </a:extLst>
          </p:cNvPr>
          <p:cNvGrpSpPr/>
          <p:nvPr/>
        </p:nvGrpSpPr>
        <p:grpSpPr>
          <a:xfrm>
            <a:off x="5914394" y="1112347"/>
            <a:ext cx="3932677" cy="5582236"/>
            <a:chOff x="5434655" y="1112347"/>
            <a:chExt cx="3932677" cy="5582236"/>
          </a:xfrm>
        </p:grpSpPr>
        <p:pic>
          <p:nvPicPr>
            <p:cNvPr id="16" name="Picture 15">
              <a:extLst>
                <a:ext uri="{FF2B5EF4-FFF2-40B4-BE49-F238E27FC236}">
                  <a16:creationId xmlns:a16="http://schemas.microsoft.com/office/drawing/2014/main" id="{6C0EC49A-1C46-C0BE-5543-787043BC837A}"/>
                </a:ext>
              </a:extLst>
            </p:cNvPr>
            <p:cNvPicPr>
              <a:picLocks noChangeAspect="1"/>
            </p:cNvPicPr>
            <p:nvPr/>
          </p:nvPicPr>
          <p:blipFill>
            <a:blip r:embed="rId9"/>
            <a:stretch>
              <a:fillRect/>
            </a:stretch>
          </p:blipFill>
          <p:spPr>
            <a:xfrm>
              <a:off x="5434656" y="3898732"/>
              <a:ext cx="3932676" cy="2795851"/>
            </a:xfrm>
            <a:prstGeom prst="rect">
              <a:avLst/>
            </a:prstGeom>
          </p:spPr>
        </p:pic>
        <p:pic>
          <p:nvPicPr>
            <p:cNvPr id="21" name="Picture 20">
              <a:extLst>
                <a:ext uri="{FF2B5EF4-FFF2-40B4-BE49-F238E27FC236}">
                  <a16:creationId xmlns:a16="http://schemas.microsoft.com/office/drawing/2014/main" id="{B8E2A784-2C03-CBF9-9991-7FBE1976DF1C}"/>
                </a:ext>
              </a:extLst>
            </p:cNvPr>
            <p:cNvPicPr>
              <a:picLocks noChangeAspect="1"/>
            </p:cNvPicPr>
            <p:nvPr/>
          </p:nvPicPr>
          <p:blipFill>
            <a:blip r:embed="rId10"/>
            <a:stretch>
              <a:fillRect/>
            </a:stretch>
          </p:blipFill>
          <p:spPr>
            <a:xfrm>
              <a:off x="5434655" y="1112347"/>
              <a:ext cx="3932676" cy="2795851"/>
            </a:xfrm>
            <a:prstGeom prst="rect">
              <a:avLst/>
            </a:prstGeom>
          </p:spPr>
        </p:pic>
      </p:grpSp>
      <p:pic>
        <p:nvPicPr>
          <p:cNvPr id="3" name="Graphic 2" descr="Bar chart with solid fill">
            <a:extLst>
              <a:ext uri="{FF2B5EF4-FFF2-40B4-BE49-F238E27FC236}">
                <a16:creationId xmlns:a16="http://schemas.microsoft.com/office/drawing/2014/main" id="{EF22B4E3-A02F-FF3E-BB82-8C3E671575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41313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7083E-1D3F-DDEB-4202-47AF30874487}"/>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29F6266B-B1EA-CE48-7C4A-3E0C4B554937}"/>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0D1C53A9-4F0F-AB37-F265-6CEF18B7BCA5}"/>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0DEB8AAA-5FC9-8D7D-B455-3598372BD84C}"/>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CFF5888-1E51-0CB9-961F-0369E4EDF802}"/>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077376-EFFB-BAD2-27AC-38633C05B394}"/>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95BC74E5-486F-3B68-39C0-C3BBEA72BFEE}"/>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D63DA66-ED32-D3E2-94D5-0CD9E650EBF6}"/>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2692F74B-4EB0-BA7F-69C8-B3181100059C}"/>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0E5E16-84A2-FBD7-5C02-F02E61882923}"/>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532AA81B-0597-A0EB-06BE-AE8C2DF6A67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54C9F92F-5647-33CD-4FBD-8F3D18B1CDD9}"/>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15ACE637-FE36-8C4A-591A-789296506389}"/>
              </a:ext>
            </a:extLst>
          </p:cNvPr>
          <p:cNvSpPr txBox="1"/>
          <p:nvPr/>
        </p:nvSpPr>
        <p:spPr>
          <a:xfrm>
            <a:off x="1182930" y="2922236"/>
            <a:ext cx="4516465" cy="1295868"/>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Stress Level: </a:t>
            </a:r>
            <a:r>
              <a:rPr lang="en-US" dirty="0">
                <a:solidFill>
                  <a:schemeClr val="accent2">
                    <a:lumMod val="20000"/>
                    <a:lumOff val="80000"/>
                  </a:schemeClr>
                </a:solidFill>
                <a:latin typeface="Corbel Light" panose="020B0303020204020204" pitchFamily="34" charset="0"/>
              </a:rPr>
              <a:t>We observe that stress levels are highest among students from middle-income families.</a:t>
            </a:r>
          </a:p>
        </p:txBody>
      </p:sp>
      <p:pic>
        <p:nvPicPr>
          <p:cNvPr id="5" name="Graphic 4" descr="Cancer with solid fill">
            <a:extLst>
              <a:ext uri="{FF2B5EF4-FFF2-40B4-BE49-F238E27FC236}">
                <a16:creationId xmlns:a16="http://schemas.microsoft.com/office/drawing/2014/main" id="{73BE80A9-60F7-EB05-4612-AF84F705C2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12" name="Picture 11">
            <a:extLst>
              <a:ext uri="{FF2B5EF4-FFF2-40B4-BE49-F238E27FC236}">
                <a16:creationId xmlns:a16="http://schemas.microsoft.com/office/drawing/2014/main" id="{E5BC181D-9069-BCD8-4BCA-EC8FDE5E5342}"/>
              </a:ext>
            </a:extLst>
          </p:cNvPr>
          <p:cNvPicPr>
            <a:picLocks noChangeAspect="1"/>
          </p:cNvPicPr>
          <p:nvPr/>
        </p:nvPicPr>
        <p:blipFill>
          <a:blip r:embed="rId12"/>
          <a:stretch>
            <a:fillRect/>
          </a:stretch>
        </p:blipFill>
        <p:spPr>
          <a:xfrm>
            <a:off x="5888923" y="2814082"/>
            <a:ext cx="4572981" cy="3251062"/>
          </a:xfrm>
          <a:prstGeom prst="rect">
            <a:avLst/>
          </a:prstGeom>
        </p:spPr>
      </p:pic>
      <p:pic>
        <p:nvPicPr>
          <p:cNvPr id="2" name="Graphic 1" descr="Bar chart with solid fill">
            <a:extLst>
              <a:ext uri="{FF2B5EF4-FFF2-40B4-BE49-F238E27FC236}">
                <a16:creationId xmlns:a16="http://schemas.microsoft.com/office/drawing/2014/main" id="{4B049B55-DB39-5AAA-EB47-66904B7C64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7683414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CA8AC-0538-4F61-11B7-76F23D89F2AB}"/>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D5951DEC-54AB-D168-D030-2DA2DB1C4D7C}"/>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4A38E98A-6CA2-4796-578E-480A6E537853}"/>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481ABC65-3CE2-A6D1-1385-6A4AD63C5583}"/>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C6F26AA-DFF2-69C4-CF90-00CA296F3899}"/>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071E4C-7B5E-C7B0-ABDB-23EA1ACDFC77}"/>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0DB7981-8FF3-D2CA-84AC-9962F7D11F82}"/>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F38385B-CDDC-ED99-6F87-BF70787A442A}"/>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D6B0080B-7FB0-A0EA-A239-8170BB532DFA}"/>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F04E5FA-BA5F-53C3-30F2-CC5F24B891A4}"/>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C2699448-77BB-DCF2-D61A-0D58030B5C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92A44D9C-8B02-CF72-FDBA-2E876463DDED}"/>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E03B96AA-E429-BEFE-ED91-C761B2B3B193}"/>
              </a:ext>
            </a:extLst>
          </p:cNvPr>
          <p:cNvSpPr txBox="1"/>
          <p:nvPr/>
        </p:nvSpPr>
        <p:spPr>
          <a:xfrm>
            <a:off x="1182930" y="2922236"/>
            <a:ext cx="4706593" cy="1711366"/>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Internet Access: </a:t>
            </a:r>
            <a:r>
              <a:rPr lang="en-US" dirty="0">
                <a:solidFill>
                  <a:schemeClr val="accent2">
                    <a:lumMod val="20000"/>
                    <a:lumOff val="80000"/>
                  </a:schemeClr>
                </a:solidFill>
                <a:latin typeface="Corbel Light" panose="020B0303020204020204" pitchFamily="34" charset="0"/>
              </a:rPr>
              <a:t>The visualization indicates no direct relationship between family income and internet access, as all income levels have nearly the same percentage of internet availability.</a:t>
            </a:r>
          </a:p>
        </p:txBody>
      </p:sp>
      <p:pic>
        <p:nvPicPr>
          <p:cNvPr id="5" name="Graphic 4" descr="Cancer with solid fill">
            <a:extLst>
              <a:ext uri="{FF2B5EF4-FFF2-40B4-BE49-F238E27FC236}">
                <a16:creationId xmlns:a16="http://schemas.microsoft.com/office/drawing/2014/main" id="{E74A083C-505B-E26A-E6F0-43E1903912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10" name="Picture 9">
            <a:extLst>
              <a:ext uri="{FF2B5EF4-FFF2-40B4-BE49-F238E27FC236}">
                <a16:creationId xmlns:a16="http://schemas.microsoft.com/office/drawing/2014/main" id="{E638D16C-AE32-443C-AAFA-9DE09D6D6E87}"/>
              </a:ext>
            </a:extLst>
          </p:cNvPr>
          <p:cNvPicPr>
            <a:picLocks noChangeAspect="1"/>
          </p:cNvPicPr>
          <p:nvPr/>
        </p:nvPicPr>
        <p:blipFill>
          <a:blip r:embed="rId12"/>
          <a:stretch>
            <a:fillRect/>
          </a:stretch>
        </p:blipFill>
        <p:spPr>
          <a:xfrm>
            <a:off x="5938667" y="2792482"/>
            <a:ext cx="4449428" cy="3163225"/>
          </a:xfrm>
          <a:prstGeom prst="rect">
            <a:avLst/>
          </a:prstGeom>
        </p:spPr>
      </p:pic>
      <p:pic>
        <p:nvPicPr>
          <p:cNvPr id="2" name="Graphic 1" descr="Bar chart with solid fill">
            <a:extLst>
              <a:ext uri="{FF2B5EF4-FFF2-40B4-BE49-F238E27FC236}">
                <a16:creationId xmlns:a16="http://schemas.microsoft.com/office/drawing/2014/main" id="{E5FE0F10-F632-8E6F-CE18-9C2EDA2E29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32856934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43893-C27A-60C1-EE3E-4B897A596393}"/>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E6931FF2-4E5B-5405-152B-4B5E276FEB0E}"/>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42B94DF7-862E-4E1C-1F4F-5B8ED4C87BE7}"/>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F19B805A-B369-4769-4014-F494903870E3}"/>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B4B5715-EB72-E31B-5472-92F0C9E6C449}"/>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EC89F59-6301-A617-F4E0-7797D67A47F4}"/>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F6DD8C57-AEF2-8E1A-A1E5-21E4E4DEE912}"/>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577D5AC-5066-81B1-48E7-55F045442FAD}"/>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89359FE8-9632-4C0A-977D-F47C2962B5F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FF1C2A49-6187-D743-3E66-496900839E93}"/>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 name="Rectangle: Rounded Corners 1">
            <a:extLst>
              <a:ext uri="{FF2B5EF4-FFF2-40B4-BE49-F238E27FC236}">
                <a16:creationId xmlns:a16="http://schemas.microsoft.com/office/drawing/2014/main" id="{F171FB62-155D-D279-6BE0-02F2B81CCD4D}"/>
              </a:ext>
            </a:extLst>
          </p:cNvPr>
          <p:cNvSpPr/>
          <p:nvPr/>
        </p:nvSpPr>
        <p:spPr>
          <a:xfrm>
            <a:off x="938555" y="2380210"/>
            <a:ext cx="207994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66F8B0C-121A-11E5-0DBE-E2A0E52D3980}"/>
              </a:ext>
            </a:extLst>
          </p:cNvPr>
          <p:cNvSpPr txBox="1"/>
          <p:nvPr/>
        </p:nvSpPr>
        <p:spPr>
          <a:xfrm>
            <a:off x="987478" y="2444959"/>
            <a:ext cx="1974455" cy="400110"/>
          </a:xfrm>
          <a:prstGeom prst="rect">
            <a:avLst/>
          </a:prstGeom>
          <a:noFill/>
        </p:spPr>
        <p:txBody>
          <a:bodyPr wrap="square" rtlCol="0">
            <a:spAutoFit/>
          </a:bodyPr>
          <a:lstStyle/>
          <a:p>
            <a:pPr algn="ctr"/>
            <a:r>
              <a:rPr lang="en-US" sz="2000" dirty="0">
                <a:solidFill>
                  <a:schemeClr val="accent3">
                    <a:lumMod val="20000"/>
                    <a:lumOff val="80000"/>
                  </a:schemeClr>
                </a:solidFill>
              </a:rPr>
              <a:t>Stress</a:t>
            </a:r>
          </a:p>
        </p:txBody>
      </p:sp>
      <p:sp>
        <p:nvSpPr>
          <p:cNvPr id="9" name="TextBox 8">
            <a:extLst>
              <a:ext uri="{FF2B5EF4-FFF2-40B4-BE49-F238E27FC236}">
                <a16:creationId xmlns:a16="http://schemas.microsoft.com/office/drawing/2014/main" id="{60A7D0D2-FD5B-D659-84D8-0CA96EDF3D88}"/>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Grade</a:t>
            </a:r>
          </a:p>
        </p:txBody>
      </p:sp>
      <p:pic>
        <p:nvPicPr>
          <p:cNvPr id="7" name="Picture 6">
            <a:extLst>
              <a:ext uri="{FF2B5EF4-FFF2-40B4-BE49-F238E27FC236}">
                <a16:creationId xmlns:a16="http://schemas.microsoft.com/office/drawing/2014/main" id="{372AFD5B-25FF-1048-4F07-91FD4413039B}"/>
              </a:ext>
            </a:extLst>
          </p:cNvPr>
          <p:cNvPicPr>
            <a:picLocks noChangeAspect="1"/>
          </p:cNvPicPr>
          <p:nvPr/>
        </p:nvPicPr>
        <p:blipFill>
          <a:blip r:embed="rId9"/>
          <a:stretch>
            <a:fillRect/>
          </a:stretch>
        </p:blipFill>
        <p:spPr>
          <a:xfrm>
            <a:off x="4049386" y="2444959"/>
            <a:ext cx="6286415" cy="3430821"/>
          </a:xfrm>
          <a:prstGeom prst="rect">
            <a:avLst/>
          </a:prstGeom>
        </p:spPr>
      </p:pic>
      <p:pic>
        <p:nvPicPr>
          <p:cNvPr id="5" name="Graphic 4" descr="Bar chart with solid fill">
            <a:extLst>
              <a:ext uri="{FF2B5EF4-FFF2-40B4-BE49-F238E27FC236}">
                <a16:creationId xmlns:a16="http://schemas.microsoft.com/office/drawing/2014/main" id="{6E2C444D-F5B0-C187-FA1B-2B79705230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40312835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4FB7C-9B70-590C-AF62-F455C9DA1316}"/>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FE80B21B-5B1D-512C-03A7-02F9F9F1683B}"/>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FC348D2D-ED2D-106D-E478-1D7029CF2C8A}"/>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32A88F87-AC9E-1689-0DBF-65EB2E19A752}"/>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554B6A8-F302-2B99-4769-33B7EEEF421C}"/>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33783C-78B7-7064-4875-1F7E5BBC2B65}"/>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298FBB8-3009-2E3C-C249-2EE6A7DF5971}"/>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585982F-2C95-DFEE-327D-6A8273DB5E8D}"/>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2BEC10E0-1002-A4B4-5DCF-A37018F910E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EC4715D4-5087-1284-5059-8791910E9CFA}"/>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pic>
        <p:nvPicPr>
          <p:cNvPr id="5" name="Picture 4">
            <a:extLst>
              <a:ext uri="{FF2B5EF4-FFF2-40B4-BE49-F238E27FC236}">
                <a16:creationId xmlns:a16="http://schemas.microsoft.com/office/drawing/2014/main" id="{8234193A-7D00-BD92-03B4-3713E123D004}"/>
              </a:ext>
            </a:extLst>
          </p:cNvPr>
          <p:cNvPicPr>
            <a:picLocks noChangeAspect="1"/>
          </p:cNvPicPr>
          <p:nvPr/>
        </p:nvPicPr>
        <p:blipFill>
          <a:blip r:embed="rId9"/>
          <a:stretch>
            <a:fillRect/>
          </a:stretch>
        </p:blipFill>
        <p:spPr>
          <a:xfrm>
            <a:off x="5721745" y="1245042"/>
            <a:ext cx="3982693" cy="5366385"/>
          </a:xfrm>
          <a:prstGeom prst="rect">
            <a:avLst/>
          </a:prstGeom>
        </p:spPr>
      </p:pic>
      <p:pic>
        <p:nvPicPr>
          <p:cNvPr id="3" name="Graphic 2" descr="Bar chart with solid fill">
            <a:extLst>
              <a:ext uri="{FF2B5EF4-FFF2-40B4-BE49-F238E27FC236}">
                <a16:creationId xmlns:a16="http://schemas.microsoft.com/office/drawing/2014/main" id="{68F3DEFF-DE6E-0B2D-D5B4-6EAA93D626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
        <p:nvSpPr>
          <p:cNvPr id="6" name="Rectangle: Rounded Corners 5">
            <a:extLst>
              <a:ext uri="{FF2B5EF4-FFF2-40B4-BE49-F238E27FC236}">
                <a16:creationId xmlns:a16="http://schemas.microsoft.com/office/drawing/2014/main" id="{3354FCA9-E97A-D977-A2FF-3225567AA47D}"/>
              </a:ext>
            </a:extLst>
          </p:cNvPr>
          <p:cNvSpPr/>
          <p:nvPr/>
        </p:nvSpPr>
        <p:spPr>
          <a:xfrm>
            <a:off x="938555" y="2380210"/>
            <a:ext cx="207994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426BC04-92ED-47BC-90F4-219D89C4EA49}"/>
              </a:ext>
            </a:extLst>
          </p:cNvPr>
          <p:cNvSpPr txBox="1"/>
          <p:nvPr/>
        </p:nvSpPr>
        <p:spPr>
          <a:xfrm>
            <a:off x="987478" y="2444959"/>
            <a:ext cx="1974455" cy="400110"/>
          </a:xfrm>
          <a:prstGeom prst="rect">
            <a:avLst/>
          </a:prstGeom>
          <a:noFill/>
        </p:spPr>
        <p:txBody>
          <a:bodyPr wrap="square" rtlCol="0">
            <a:spAutoFit/>
          </a:bodyPr>
          <a:lstStyle/>
          <a:p>
            <a:pPr algn="ctr"/>
            <a:r>
              <a:rPr lang="en-US" sz="2000" dirty="0">
                <a:solidFill>
                  <a:schemeClr val="accent3">
                    <a:lumMod val="20000"/>
                    <a:lumOff val="80000"/>
                  </a:schemeClr>
                </a:solidFill>
              </a:rPr>
              <a:t>Stress</a:t>
            </a:r>
          </a:p>
        </p:txBody>
      </p:sp>
      <p:sp>
        <p:nvSpPr>
          <p:cNvPr id="12" name="TextBox 11">
            <a:extLst>
              <a:ext uri="{FF2B5EF4-FFF2-40B4-BE49-F238E27FC236}">
                <a16:creationId xmlns:a16="http://schemas.microsoft.com/office/drawing/2014/main" id="{E24FA9B7-8BB5-E6DD-8C2B-C0CA7BBCDFDE}"/>
              </a:ext>
            </a:extLst>
          </p:cNvPr>
          <p:cNvSpPr txBox="1"/>
          <p:nvPr/>
        </p:nvSpPr>
        <p:spPr>
          <a:xfrm>
            <a:off x="1060373" y="3140075"/>
            <a:ext cx="3102503" cy="889859"/>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Grade</a:t>
            </a:r>
          </a:p>
        </p:txBody>
      </p:sp>
    </p:spTree>
    <p:extLst>
      <p:ext uri="{BB962C8B-B14F-4D97-AF65-F5344CB8AC3E}">
        <p14:creationId xmlns:p14="http://schemas.microsoft.com/office/powerpoint/2010/main" val="29805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BA825-100B-BA85-5F8F-64178F47D723}"/>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1E4FEBD0-E691-D4B1-2795-681BE9DBAD5A}"/>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05FAB71D-5FFE-C4D8-1D5A-65DFA8AF1FE9}"/>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7E234666-6A24-9D52-5334-C9A7497BF940}"/>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F01E86B-182C-DFD0-44CB-22AD007C8303}"/>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87994-9939-4AAA-8869-7B735B817B33}"/>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D2F472EF-509E-ACDB-940D-DE0F19075305}"/>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011AFE1-AA87-870B-477D-4574F0078083}"/>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B121D787-CD7D-DAD7-A037-3C37B43776C6}"/>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C46EC74-4115-AACF-44B5-BD7CFD275F2F}"/>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831629B2-FE3F-7D2A-0B77-F9E2D9025F8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EF60D278-3D4B-6232-2382-4E4C29C69E40}"/>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3E8A3BFE-EDA5-3C2F-5A99-B12C8BD20A85}"/>
              </a:ext>
            </a:extLst>
          </p:cNvPr>
          <p:cNvSpPr txBox="1"/>
          <p:nvPr/>
        </p:nvSpPr>
        <p:spPr>
          <a:xfrm>
            <a:off x="1182930" y="2922236"/>
            <a:ext cx="4516465" cy="1711366"/>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Study Hours per Week: </a:t>
            </a:r>
            <a:r>
              <a:rPr lang="en-US" dirty="0">
                <a:solidFill>
                  <a:schemeClr val="accent2">
                    <a:lumMod val="20000"/>
                    <a:lumOff val="80000"/>
                  </a:schemeClr>
                </a:solidFill>
                <a:latin typeface="Corbel Light" panose="020B0303020204020204" pitchFamily="34" charset="0"/>
              </a:rPr>
              <a:t>We notice that there is no clear relationship between stress levels and the number of study hours per week, as the data shows fluctuations.</a:t>
            </a:r>
          </a:p>
        </p:txBody>
      </p:sp>
      <p:pic>
        <p:nvPicPr>
          <p:cNvPr id="5" name="Graphic 4" descr="Cancer with solid fill">
            <a:extLst>
              <a:ext uri="{FF2B5EF4-FFF2-40B4-BE49-F238E27FC236}">
                <a16:creationId xmlns:a16="http://schemas.microsoft.com/office/drawing/2014/main" id="{DA4CF29A-199A-5A19-3377-F77F9030C2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2" name="Picture 1">
            <a:extLst>
              <a:ext uri="{FF2B5EF4-FFF2-40B4-BE49-F238E27FC236}">
                <a16:creationId xmlns:a16="http://schemas.microsoft.com/office/drawing/2014/main" id="{8349D775-32D0-D4A0-6467-CF81D41DDA62}"/>
              </a:ext>
            </a:extLst>
          </p:cNvPr>
          <p:cNvPicPr>
            <a:picLocks noChangeAspect="1"/>
          </p:cNvPicPr>
          <p:nvPr/>
        </p:nvPicPr>
        <p:blipFill>
          <a:blip r:embed="rId12"/>
          <a:srcRect b="49730"/>
          <a:stretch/>
        </p:blipFill>
        <p:spPr>
          <a:xfrm>
            <a:off x="5944558" y="2610054"/>
            <a:ext cx="4461711" cy="3350904"/>
          </a:xfrm>
          <a:prstGeom prst="rect">
            <a:avLst/>
          </a:prstGeom>
        </p:spPr>
      </p:pic>
      <p:pic>
        <p:nvPicPr>
          <p:cNvPr id="9" name="Graphic 8" descr="Bar chart with solid fill">
            <a:extLst>
              <a:ext uri="{FF2B5EF4-FFF2-40B4-BE49-F238E27FC236}">
                <a16:creationId xmlns:a16="http://schemas.microsoft.com/office/drawing/2014/main" id="{03A00E5A-31FE-B28E-E753-7C6D1BB06A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95118463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8FB0F-4D63-1920-2CBE-205E2819C4CA}"/>
            </a:ext>
          </a:extLst>
        </p:cNvPr>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82F8995F-EC0C-93A5-C5F6-F72926EB9FDD}"/>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9" name="Group 18">
            <a:extLst>
              <a:ext uri="{FF2B5EF4-FFF2-40B4-BE49-F238E27FC236}">
                <a16:creationId xmlns:a16="http://schemas.microsoft.com/office/drawing/2014/main" id="{B135B006-68B7-2111-C42F-7D18DD15745D}"/>
              </a:ext>
            </a:extLst>
          </p:cNvPr>
          <p:cNvGrpSpPr/>
          <p:nvPr/>
        </p:nvGrpSpPr>
        <p:grpSpPr>
          <a:xfrm>
            <a:off x="10651432" y="-1"/>
            <a:ext cx="1540568" cy="6858001"/>
            <a:chOff x="10651432" y="-1"/>
            <a:chExt cx="1540568" cy="6858001"/>
          </a:xfrm>
          <a:effectLst>
            <a:glow rad="101600">
              <a:srgbClr val="00B050">
                <a:alpha val="19000"/>
              </a:srgbClr>
            </a:glow>
          </a:effectLst>
        </p:grpSpPr>
        <p:sp>
          <p:nvSpPr>
            <p:cNvPr id="20" name="Rectangle 19">
              <a:extLst>
                <a:ext uri="{FF2B5EF4-FFF2-40B4-BE49-F238E27FC236}">
                  <a16:creationId xmlns:a16="http://schemas.microsoft.com/office/drawing/2014/main" id="{B77700F8-174C-206B-A4B7-5521C75F4466}"/>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61F812-F8FD-131B-872A-9F0F1534AAFF}"/>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84D9D85-E241-C42C-495C-3FA5A9A92D68}"/>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6C8BAEE-4166-84F1-9436-C4823212F755}"/>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FE4D5DC0-1D55-981C-F51F-108AF0F863CA}"/>
              </a:ext>
            </a:extLst>
          </p:cNvPr>
          <p:cNvSpPr txBox="1"/>
          <p:nvPr/>
        </p:nvSpPr>
        <p:spPr>
          <a:xfrm>
            <a:off x="799966" y="1383902"/>
            <a:ext cx="1713722" cy="523220"/>
          </a:xfrm>
          <a:prstGeom prst="rect">
            <a:avLst/>
          </a:prstGeom>
          <a:noFill/>
        </p:spPr>
        <p:txBody>
          <a:bodyPr wrap="square" rtlCol="0">
            <a:spAutoFit/>
          </a:bodyPr>
          <a:lstStyle/>
          <a:p>
            <a:r>
              <a:rPr lang="en-US" sz="2800" b="1" dirty="0">
                <a:solidFill>
                  <a:srgbClr val="FFC000"/>
                </a:solidFill>
                <a:latin typeface="Candara" panose="020E0502030303020204" pitchFamily="34" charset="0"/>
              </a:rPr>
              <a:t>Step 1:</a:t>
            </a:r>
          </a:p>
        </p:txBody>
      </p:sp>
      <p:sp>
        <p:nvSpPr>
          <p:cNvPr id="15" name="TextBox 14">
            <a:extLst>
              <a:ext uri="{FF2B5EF4-FFF2-40B4-BE49-F238E27FC236}">
                <a16:creationId xmlns:a16="http://schemas.microsoft.com/office/drawing/2014/main" id="{39BF09E6-A8EC-4307-B038-74E21F02F90E}"/>
              </a:ext>
            </a:extLst>
          </p:cNvPr>
          <p:cNvSpPr txBox="1"/>
          <p:nvPr/>
        </p:nvSpPr>
        <p:spPr>
          <a:xfrm>
            <a:off x="2048721" y="1414679"/>
            <a:ext cx="5523723" cy="461665"/>
          </a:xfrm>
          <a:prstGeom prst="rect">
            <a:avLst/>
          </a:prstGeom>
          <a:noFill/>
        </p:spPr>
        <p:txBody>
          <a:bodyPr wrap="square" rtlCol="0">
            <a:spAutoFit/>
          </a:bodyPr>
          <a:lstStyle/>
          <a:p>
            <a:r>
              <a:rPr lang="en-US" sz="2400" dirty="0">
                <a:solidFill>
                  <a:schemeClr val="accent4">
                    <a:lumMod val="60000"/>
                    <a:lumOff val="40000"/>
                  </a:schemeClr>
                </a:solidFill>
                <a:latin typeface="Candara" panose="020E0502030303020204" pitchFamily="34" charset="0"/>
              </a:rPr>
              <a:t>Removing unwanted columns.</a:t>
            </a:r>
          </a:p>
        </p:txBody>
      </p:sp>
      <p:sp>
        <p:nvSpPr>
          <p:cNvPr id="17" name="TextBox 16">
            <a:extLst>
              <a:ext uri="{FF2B5EF4-FFF2-40B4-BE49-F238E27FC236}">
                <a16:creationId xmlns:a16="http://schemas.microsoft.com/office/drawing/2014/main" id="{B27E1A99-A985-5745-3CF0-BD4CE67A6D0A}"/>
              </a:ext>
            </a:extLst>
          </p:cNvPr>
          <p:cNvSpPr txBox="1"/>
          <p:nvPr/>
        </p:nvSpPr>
        <p:spPr>
          <a:xfrm>
            <a:off x="799966" y="2061981"/>
            <a:ext cx="1912775" cy="461665"/>
          </a:xfrm>
          <a:prstGeom prst="rect">
            <a:avLst/>
          </a:prstGeom>
          <a:noFill/>
        </p:spPr>
        <p:txBody>
          <a:bodyPr wrap="square" rtlCol="0">
            <a:spAutoFit/>
          </a:bodyPr>
          <a:lstStyle/>
          <a:p>
            <a:r>
              <a:rPr lang="en-US" sz="2400" dirty="0">
                <a:solidFill>
                  <a:schemeClr val="accent1">
                    <a:lumMod val="40000"/>
                    <a:lumOff val="60000"/>
                  </a:schemeClr>
                </a:solidFill>
                <a:latin typeface="Bradley Hand ITC" panose="03070402050302030203" pitchFamily="66" charset="0"/>
              </a:rPr>
              <a:t>For our data:</a:t>
            </a:r>
          </a:p>
        </p:txBody>
      </p:sp>
      <p:pic>
        <p:nvPicPr>
          <p:cNvPr id="28" name="Picture 27">
            <a:extLst>
              <a:ext uri="{FF2B5EF4-FFF2-40B4-BE49-F238E27FC236}">
                <a16:creationId xmlns:a16="http://schemas.microsoft.com/office/drawing/2014/main" id="{9135A03A-7775-9CDA-9454-C036D9C518ED}"/>
              </a:ext>
            </a:extLst>
          </p:cNvPr>
          <p:cNvPicPr>
            <a:picLocks noChangeAspect="1"/>
          </p:cNvPicPr>
          <p:nvPr/>
        </p:nvPicPr>
        <p:blipFill>
          <a:blip r:embed="rId7"/>
          <a:srcRect l="8811" t="25130" r="8443" b="12536"/>
          <a:stretch/>
        </p:blipFill>
        <p:spPr>
          <a:xfrm>
            <a:off x="3635129" y="1938966"/>
            <a:ext cx="6341695" cy="1490034"/>
          </a:xfrm>
          <a:prstGeom prst="rect">
            <a:avLst/>
          </a:prstGeom>
        </p:spPr>
      </p:pic>
      <p:sp>
        <p:nvSpPr>
          <p:cNvPr id="2" name="TextBox 1">
            <a:extLst>
              <a:ext uri="{FF2B5EF4-FFF2-40B4-BE49-F238E27FC236}">
                <a16:creationId xmlns:a16="http://schemas.microsoft.com/office/drawing/2014/main" id="{945A7455-9BBB-9789-ECE4-8FDE93261C1F}"/>
              </a:ext>
            </a:extLst>
          </p:cNvPr>
          <p:cNvSpPr txBox="1"/>
          <p:nvPr/>
        </p:nvSpPr>
        <p:spPr>
          <a:xfrm>
            <a:off x="799966" y="3739616"/>
            <a:ext cx="7248621" cy="830997"/>
          </a:xfrm>
          <a:prstGeom prst="rect">
            <a:avLst/>
          </a:prstGeom>
          <a:noFill/>
        </p:spPr>
        <p:txBody>
          <a:bodyPr wrap="square" rtlCol="0">
            <a:spAutoFit/>
          </a:bodyPr>
          <a:lstStyle/>
          <a:p>
            <a:r>
              <a:rPr lang="en-US" sz="1600" dirty="0">
                <a:solidFill>
                  <a:schemeClr val="tx1">
                    <a:lumMod val="75000"/>
                  </a:schemeClr>
                </a:solidFill>
                <a:latin typeface="Comic Sans MS" panose="030F0702030302020204" pitchFamily="66" charset="0"/>
              </a:rPr>
              <a:t>we notice that there are columns like ID, Name, and Email, which are not required in our data analysis. </a:t>
            </a:r>
          </a:p>
          <a:p>
            <a:r>
              <a:rPr lang="en-US" sz="1600" dirty="0">
                <a:solidFill>
                  <a:schemeClr val="tx1">
                    <a:lumMod val="75000"/>
                  </a:schemeClr>
                </a:solidFill>
                <a:latin typeface="Comic Sans MS" panose="030F0702030302020204" pitchFamily="66" charset="0"/>
              </a:rPr>
              <a:t>So, we will remove them</a:t>
            </a:r>
          </a:p>
        </p:txBody>
      </p:sp>
      <p:sp>
        <p:nvSpPr>
          <p:cNvPr id="4" name="Rectangle: Rounded Corners 3">
            <a:extLst>
              <a:ext uri="{FF2B5EF4-FFF2-40B4-BE49-F238E27FC236}">
                <a16:creationId xmlns:a16="http://schemas.microsoft.com/office/drawing/2014/main" id="{E89C2376-4D3E-ABA6-1FC6-DEA8F3E0D941}"/>
              </a:ext>
            </a:extLst>
          </p:cNvPr>
          <p:cNvSpPr/>
          <p:nvPr/>
        </p:nvSpPr>
        <p:spPr>
          <a:xfrm>
            <a:off x="3749138" y="1938966"/>
            <a:ext cx="4224823" cy="320579"/>
          </a:xfrm>
          <a:prstGeom prst="round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FCD07C-6309-D37F-CD4C-0CC106A0658A}"/>
              </a:ext>
            </a:extLst>
          </p:cNvPr>
          <p:cNvPicPr>
            <a:picLocks noChangeAspect="1"/>
          </p:cNvPicPr>
          <p:nvPr/>
        </p:nvPicPr>
        <p:blipFill>
          <a:blip r:embed="rId8"/>
          <a:srcRect t="-1" b="4192"/>
          <a:stretch/>
        </p:blipFill>
        <p:spPr>
          <a:xfrm>
            <a:off x="799966" y="4743939"/>
            <a:ext cx="8849960" cy="730159"/>
          </a:xfrm>
          <a:prstGeom prst="rect">
            <a:avLst/>
          </a:prstGeom>
        </p:spPr>
      </p:pic>
      <p:sp>
        <p:nvSpPr>
          <p:cNvPr id="9" name="TextBox 8">
            <a:extLst>
              <a:ext uri="{FF2B5EF4-FFF2-40B4-BE49-F238E27FC236}">
                <a16:creationId xmlns:a16="http://schemas.microsoft.com/office/drawing/2014/main" id="{0E645257-CC08-08C7-D2D2-446D4D07011A}"/>
              </a:ext>
            </a:extLst>
          </p:cNvPr>
          <p:cNvSpPr txBox="1"/>
          <p:nvPr/>
        </p:nvSpPr>
        <p:spPr>
          <a:xfrm>
            <a:off x="5990756" y="5885552"/>
            <a:ext cx="2197828" cy="646331"/>
          </a:xfrm>
          <a:prstGeom prst="rect">
            <a:avLst/>
          </a:prstGeom>
          <a:noFill/>
        </p:spPr>
        <p:txBody>
          <a:bodyPr wrap="square" rtlCol="0">
            <a:spAutoFit/>
          </a:bodyPr>
          <a:lstStyle/>
          <a:p>
            <a:pPr algn="ctr"/>
            <a:r>
              <a:rPr lang="en-US" sz="1200" dirty="0">
                <a:solidFill>
                  <a:schemeClr val="tx1">
                    <a:lumMod val="65000"/>
                  </a:schemeClr>
                </a:solidFill>
                <a:latin typeface="Comic Sans MS" panose="030F0702030302020204" pitchFamily="66" charset="0"/>
              </a:rPr>
              <a:t>To make sure it will be applied to the data itself, not a view</a:t>
            </a:r>
          </a:p>
        </p:txBody>
      </p:sp>
      <p:sp>
        <p:nvSpPr>
          <p:cNvPr id="11" name="Rectangle: Rounded Corners 10">
            <a:extLst>
              <a:ext uri="{FF2B5EF4-FFF2-40B4-BE49-F238E27FC236}">
                <a16:creationId xmlns:a16="http://schemas.microsoft.com/office/drawing/2014/main" id="{860C6E66-6A58-CB9F-ACF7-F16293D671C1}"/>
              </a:ext>
            </a:extLst>
          </p:cNvPr>
          <p:cNvSpPr/>
          <p:nvPr/>
        </p:nvSpPr>
        <p:spPr>
          <a:xfrm>
            <a:off x="5934803" y="5839386"/>
            <a:ext cx="2322852" cy="738664"/>
          </a:xfrm>
          <a:prstGeom prst="roundRect">
            <a:avLst>
              <a:gd name="adj" fmla="val 50000"/>
            </a:avLst>
          </a:prstGeom>
          <a:noFill/>
          <a:ln>
            <a:solidFill>
              <a:schemeClr val="accent4">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470A85F-DA6C-3BA9-8E84-52C8BBFDC881}"/>
              </a:ext>
            </a:extLst>
          </p:cNvPr>
          <p:cNvCxnSpPr>
            <a:cxnSpLocks/>
          </p:cNvCxnSpPr>
          <p:nvPr/>
        </p:nvCxnSpPr>
        <p:spPr>
          <a:xfrm flipH="1">
            <a:off x="7973961" y="5375271"/>
            <a:ext cx="283694" cy="41131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3A20254-FFF6-83F8-5983-2F5F3C94AF26}"/>
              </a:ext>
            </a:extLst>
          </p:cNvPr>
          <p:cNvSpPr txBox="1"/>
          <p:nvPr/>
        </p:nvSpPr>
        <p:spPr>
          <a:xfrm>
            <a:off x="2398141" y="150960"/>
            <a:ext cx="6883511"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Handling missing values and performing basic data cleaning. </a:t>
            </a:r>
          </a:p>
        </p:txBody>
      </p:sp>
      <p:pic>
        <p:nvPicPr>
          <p:cNvPr id="5" name="Graphic 4" descr="Research with solid fill">
            <a:extLst>
              <a:ext uri="{FF2B5EF4-FFF2-40B4-BE49-F238E27FC236}">
                <a16:creationId xmlns:a16="http://schemas.microsoft.com/office/drawing/2014/main" id="{012E4181-11CE-24C6-74A0-CA489D4CF0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22200" y="105280"/>
            <a:ext cx="610590" cy="610590"/>
          </a:xfrm>
          <a:prstGeom prst="rect">
            <a:avLst/>
          </a:prstGeom>
        </p:spPr>
      </p:pic>
    </p:spTree>
    <p:extLst>
      <p:ext uri="{BB962C8B-B14F-4D97-AF65-F5344CB8AC3E}">
        <p14:creationId xmlns:p14="http://schemas.microsoft.com/office/powerpoint/2010/main" val="1304114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par>
                          <p:cTn id="25" fill="hold">
                            <p:stCondLst>
                              <p:cond delay="1000"/>
                            </p:stCondLst>
                            <p:childTnLst>
                              <p:par>
                                <p:cTn id="26" presetID="21" presetClass="entr" presetSubtype="1"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9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9" grpId="0"/>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2A21E-ED4E-95D4-C850-39A4D8FEE0CE}"/>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6669FE74-BA3A-E741-B5A4-932531432DD8}"/>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10382EA-F2A3-A4FE-DE96-35860E13103C}"/>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D223BEAF-672E-5A6D-F270-DA5A6C34206A}"/>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4098DB2-BE6A-6877-1574-86003ABBE15A}"/>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E90297-8753-88DF-3D47-81F40D6ADA13}"/>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D8CE966B-6C75-51A7-7FEF-EE54369B1801}"/>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74C84A1-D043-976C-F982-B99048B5616E}"/>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9C41B3F5-B75B-C705-1EC8-33C3755AC001}"/>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1ADEB36-CDEB-D155-1573-136F83FCC653}"/>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FE009EFB-0925-B834-15B3-BBD0430AB00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5E976E39-17AC-90C9-B0EE-3E54E5DAF1AA}"/>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6A50F76D-9B14-356A-C802-55EE9ABCAEC0}"/>
              </a:ext>
            </a:extLst>
          </p:cNvPr>
          <p:cNvSpPr txBox="1"/>
          <p:nvPr/>
        </p:nvSpPr>
        <p:spPr>
          <a:xfrm>
            <a:off x="1182930" y="2922236"/>
            <a:ext cx="4706593" cy="1295868"/>
          </a:xfrm>
          <a:prstGeom prst="rect">
            <a:avLst/>
          </a:prstGeom>
          <a:noFill/>
        </p:spPr>
        <p:txBody>
          <a:bodyPr wrap="square" rtlCol="0">
            <a:spAutoFit/>
          </a:bodyPr>
          <a:lstStyle/>
          <a:p>
            <a:pPr>
              <a:lnSpc>
                <a:spcPct val="150000"/>
              </a:lnSpc>
            </a:pPr>
            <a:r>
              <a:rPr lang="en-US" i="1" dirty="0">
                <a:solidFill>
                  <a:srgbClr val="92D050"/>
                </a:solidFill>
                <a:latin typeface="Corbel Light" panose="020B0303020204020204" pitchFamily="34" charset="0"/>
              </a:rPr>
              <a:t>Grades:</a:t>
            </a:r>
            <a:r>
              <a:rPr lang="en-US" dirty="0">
                <a:solidFill>
                  <a:schemeClr val="accent2">
                    <a:lumMod val="20000"/>
                    <a:lumOff val="80000"/>
                  </a:schemeClr>
                </a:solidFill>
                <a:latin typeface="Corbel Light" panose="020B0303020204020204" pitchFamily="34" charset="0"/>
              </a:rPr>
              <a:t> Students who achieved Grade A or Grade B tend to have higher stress levels compared to others, but their stress is not extremely high.</a:t>
            </a:r>
          </a:p>
        </p:txBody>
      </p:sp>
      <p:pic>
        <p:nvPicPr>
          <p:cNvPr id="5" name="Graphic 4" descr="Cancer with solid fill">
            <a:extLst>
              <a:ext uri="{FF2B5EF4-FFF2-40B4-BE49-F238E27FC236}">
                <a16:creationId xmlns:a16="http://schemas.microsoft.com/office/drawing/2014/main" id="{3A9D8F68-D061-5E21-6860-E7D94D04C5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pic>
        <p:nvPicPr>
          <p:cNvPr id="2" name="Picture 1">
            <a:extLst>
              <a:ext uri="{FF2B5EF4-FFF2-40B4-BE49-F238E27FC236}">
                <a16:creationId xmlns:a16="http://schemas.microsoft.com/office/drawing/2014/main" id="{276ED39A-FE1B-1249-D336-DCD13EA82C7D}"/>
              </a:ext>
            </a:extLst>
          </p:cNvPr>
          <p:cNvPicPr>
            <a:picLocks noChangeAspect="1"/>
          </p:cNvPicPr>
          <p:nvPr/>
        </p:nvPicPr>
        <p:blipFill>
          <a:blip r:embed="rId12"/>
          <a:srcRect t="49171"/>
          <a:stretch/>
        </p:blipFill>
        <p:spPr>
          <a:xfrm>
            <a:off x="5967097" y="2610053"/>
            <a:ext cx="4606761" cy="3391034"/>
          </a:xfrm>
          <a:prstGeom prst="rect">
            <a:avLst/>
          </a:prstGeom>
        </p:spPr>
      </p:pic>
      <p:pic>
        <p:nvPicPr>
          <p:cNvPr id="9" name="Graphic 8" descr="Bar chart with solid fill">
            <a:extLst>
              <a:ext uri="{FF2B5EF4-FFF2-40B4-BE49-F238E27FC236}">
                <a16:creationId xmlns:a16="http://schemas.microsoft.com/office/drawing/2014/main" id="{6C2D0A5E-F938-E1CE-0377-63349C6BE9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60294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02BC4-4854-A374-E685-22DFA692EFCF}"/>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50DB0C67-1F81-91C6-6674-F33A57548FAC}"/>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9D9B02E7-DC64-0311-0AB9-4BDC2A20DEE2}"/>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AA433790-DE5A-2266-1284-F758C280DFAE}"/>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5AA895-20D3-F8EA-DB66-04B3E3D64F7A}"/>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47AFB5-43D1-A230-A2D9-642A57864062}"/>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B83D926-FB40-CD4F-4972-2647F46ADFC6}"/>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AA24B18-4534-0B26-7872-0136DA8C19AD}"/>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90FB86A7-023E-3637-D38E-09D5AFED881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89528106-E738-3208-FB20-5B62E4D8CEA9}"/>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2" name="Rectangle: Rounded Corners 1">
            <a:extLst>
              <a:ext uri="{FF2B5EF4-FFF2-40B4-BE49-F238E27FC236}">
                <a16:creationId xmlns:a16="http://schemas.microsoft.com/office/drawing/2014/main" id="{309E1CA7-CB1F-37DC-56DC-E5E54DB72DC4}"/>
              </a:ext>
            </a:extLst>
          </p:cNvPr>
          <p:cNvSpPr/>
          <p:nvPr/>
        </p:nvSpPr>
        <p:spPr>
          <a:xfrm>
            <a:off x="938555" y="2380210"/>
            <a:ext cx="207994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191F557-2012-DDC9-4EB9-7DEEBB756AC9}"/>
              </a:ext>
            </a:extLst>
          </p:cNvPr>
          <p:cNvSpPr txBox="1"/>
          <p:nvPr/>
        </p:nvSpPr>
        <p:spPr>
          <a:xfrm>
            <a:off x="987478" y="2444959"/>
            <a:ext cx="1974455" cy="400110"/>
          </a:xfrm>
          <a:prstGeom prst="rect">
            <a:avLst/>
          </a:prstGeom>
          <a:noFill/>
        </p:spPr>
        <p:txBody>
          <a:bodyPr wrap="square" rtlCol="0">
            <a:spAutoFit/>
          </a:bodyPr>
          <a:lstStyle/>
          <a:p>
            <a:pPr algn="ctr"/>
            <a:r>
              <a:rPr lang="en-US" sz="2000" dirty="0">
                <a:solidFill>
                  <a:schemeClr val="accent3">
                    <a:lumMod val="20000"/>
                    <a:lumOff val="80000"/>
                  </a:schemeClr>
                </a:solidFill>
              </a:rPr>
              <a:t>Grades</a:t>
            </a:r>
          </a:p>
        </p:txBody>
      </p:sp>
      <p:sp>
        <p:nvSpPr>
          <p:cNvPr id="9" name="TextBox 8">
            <a:extLst>
              <a:ext uri="{FF2B5EF4-FFF2-40B4-BE49-F238E27FC236}">
                <a16:creationId xmlns:a16="http://schemas.microsoft.com/office/drawing/2014/main" id="{5014D2C5-C1F1-5B89-0776-7D4951A9E69D}"/>
              </a:ext>
            </a:extLst>
          </p:cNvPr>
          <p:cNvSpPr txBox="1"/>
          <p:nvPr/>
        </p:nvSpPr>
        <p:spPr>
          <a:xfrm>
            <a:off x="1060373" y="3140075"/>
            <a:ext cx="3102503" cy="458972"/>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p:txBody>
      </p:sp>
      <p:pic>
        <p:nvPicPr>
          <p:cNvPr id="6" name="Picture 5">
            <a:extLst>
              <a:ext uri="{FF2B5EF4-FFF2-40B4-BE49-F238E27FC236}">
                <a16:creationId xmlns:a16="http://schemas.microsoft.com/office/drawing/2014/main" id="{28C01BCB-590B-1DF9-3026-4B2F205B3DEF}"/>
              </a:ext>
            </a:extLst>
          </p:cNvPr>
          <p:cNvPicPr>
            <a:picLocks noChangeAspect="1"/>
          </p:cNvPicPr>
          <p:nvPr/>
        </p:nvPicPr>
        <p:blipFill>
          <a:blip r:embed="rId9"/>
          <a:srcRect l="1614"/>
          <a:stretch/>
        </p:blipFill>
        <p:spPr>
          <a:xfrm>
            <a:off x="4302602" y="2903430"/>
            <a:ext cx="5258019" cy="1695687"/>
          </a:xfrm>
          <a:prstGeom prst="rect">
            <a:avLst/>
          </a:prstGeom>
        </p:spPr>
      </p:pic>
      <p:pic>
        <p:nvPicPr>
          <p:cNvPr id="5" name="Graphic 4" descr="Bar chart with solid fill">
            <a:extLst>
              <a:ext uri="{FF2B5EF4-FFF2-40B4-BE49-F238E27FC236}">
                <a16:creationId xmlns:a16="http://schemas.microsoft.com/office/drawing/2014/main" id="{2F92B9F4-2EEB-EE68-F646-C4067C15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919916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28854-7F48-8C2A-FE90-DDBEED81A8F8}"/>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6D1DA0C7-6A3D-2D42-CA57-2EE23531EAD6}"/>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818AD9E-87C7-7B6A-9853-A3DECDA3A3E6}"/>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E7C98518-9163-1806-1FEE-A257C6AAB5C3}"/>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1D97FD5-9CE9-EC16-09B5-A07264F467A3}"/>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5AFA11-04E7-36FF-6E70-82F18F12E492}"/>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5108267-4E90-22D8-D94E-EB3ACCD3B9AA}"/>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1BB3EE46-C609-8666-764B-8D8DE0A7CD5A}"/>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with solid fill">
            <a:extLst>
              <a:ext uri="{FF2B5EF4-FFF2-40B4-BE49-F238E27FC236}">
                <a16:creationId xmlns:a16="http://schemas.microsoft.com/office/drawing/2014/main" id="{8C3F89B8-918B-E421-145D-4E6CB1A49E1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B3AEF8E0-5205-9F99-29A7-0849B83111C2}"/>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pic>
        <p:nvPicPr>
          <p:cNvPr id="6" name="Picture 5">
            <a:extLst>
              <a:ext uri="{FF2B5EF4-FFF2-40B4-BE49-F238E27FC236}">
                <a16:creationId xmlns:a16="http://schemas.microsoft.com/office/drawing/2014/main" id="{BDFF0FCD-47FC-0AC3-25DC-86329A33A671}"/>
              </a:ext>
            </a:extLst>
          </p:cNvPr>
          <p:cNvPicPr>
            <a:picLocks noChangeAspect="1"/>
          </p:cNvPicPr>
          <p:nvPr/>
        </p:nvPicPr>
        <p:blipFill>
          <a:blip r:embed="rId9"/>
          <a:stretch>
            <a:fillRect/>
          </a:stretch>
        </p:blipFill>
        <p:spPr>
          <a:xfrm>
            <a:off x="4543051" y="2441765"/>
            <a:ext cx="5728206" cy="3695028"/>
          </a:xfrm>
          <a:prstGeom prst="rect">
            <a:avLst/>
          </a:prstGeom>
        </p:spPr>
      </p:pic>
      <p:sp>
        <p:nvSpPr>
          <p:cNvPr id="9" name="Rectangle: Rounded Corners 8">
            <a:extLst>
              <a:ext uri="{FF2B5EF4-FFF2-40B4-BE49-F238E27FC236}">
                <a16:creationId xmlns:a16="http://schemas.microsoft.com/office/drawing/2014/main" id="{4ECE50C1-86FF-DE08-169B-37A01618A389}"/>
              </a:ext>
            </a:extLst>
          </p:cNvPr>
          <p:cNvSpPr/>
          <p:nvPr/>
        </p:nvSpPr>
        <p:spPr>
          <a:xfrm>
            <a:off x="938555" y="2380210"/>
            <a:ext cx="2079947"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E31A62E-16DA-7FBB-A850-52B081FBC16F}"/>
              </a:ext>
            </a:extLst>
          </p:cNvPr>
          <p:cNvSpPr txBox="1"/>
          <p:nvPr/>
        </p:nvSpPr>
        <p:spPr>
          <a:xfrm>
            <a:off x="987478" y="2444959"/>
            <a:ext cx="1974455" cy="400110"/>
          </a:xfrm>
          <a:prstGeom prst="rect">
            <a:avLst/>
          </a:prstGeom>
          <a:noFill/>
        </p:spPr>
        <p:txBody>
          <a:bodyPr wrap="square" rtlCol="0">
            <a:spAutoFit/>
          </a:bodyPr>
          <a:lstStyle/>
          <a:p>
            <a:pPr algn="ctr"/>
            <a:r>
              <a:rPr lang="en-US" sz="2000" dirty="0">
                <a:solidFill>
                  <a:schemeClr val="accent3">
                    <a:lumMod val="20000"/>
                    <a:lumOff val="80000"/>
                  </a:schemeClr>
                </a:solidFill>
              </a:rPr>
              <a:t>Grades</a:t>
            </a:r>
          </a:p>
        </p:txBody>
      </p:sp>
      <p:sp>
        <p:nvSpPr>
          <p:cNvPr id="16" name="TextBox 15">
            <a:extLst>
              <a:ext uri="{FF2B5EF4-FFF2-40B4-BE49-F238E27FC236}">
                <a16:creationId xmlns:a16="http://schemas.microsoft.com/office/drawing/2014/main" id="{3D529AFC-A362-3ACE-3C52-41F7939AEB31}"/>
              </a:ext>
            </a:extLst>
          </p:cNvPr>
          <p:cNvSpPr txBox="1"/>
          <p:nvPr/>
        </p:nvSpPr>
        <p:spPr>
          <a:xfrm>
            <a:off x="1060373" y="3140075"/>
            <a:ext cx="3102503" cy="458972"/>
          </a:xfrm>
          <a:prstGeom prst="rect">
            <a:avLst/>
          </a:prstGeom>
          <a:noFill/>
        </p:spPr>
        <p:txBody>
          <a:bodyPr wrap="square" rtlCol="0">
            <a:spAutoFit/>
          </a:bodyPr>
          <a:lstStyle/>
          <a:p>
            <a:pPr>
              <a:lnSpc>
                <a:spcPct val="200000"/>
              </a:lnSpc>
            </a:pPr>
            <a:r>
              <a:rPr lang="en-US" sz="1400" dirty="0">
                <a:solidFill>
                  <a:srgbClr val="CEE402"/>
                </a:solidFill>
                <a:latin typeface="Cascadia Code ExtraLight" panose="020B0609020000020004" pitchFamily="49" charset="0"/>
                <a:cs typeface="Cascadia Code ExtraLight" panose="020B0609020000020004" pitchFamily="49" charset="0"/>
              </a:rPr>
              <a:t>Study Hours per Week</a:t>
            </a:r>
          </a:p>
        </p:txBody>
      </p:sp>
      <p:pic>
        <p:nvPicPr>
          <p:cNvPr id="2" name="Graphic 1" descr="Bar chart with solid fill">
            <a:extLst>
              <a:ext uri="{FF2B5EF4-FFF2-40B4-BE49-F238E27FC236}">
                <a16:creationId xmlns:a16="http://schemas.microsoft.com/office/drawing/2014/main" id="{06AB4D77-BF65-8DE0-20A2-50981F2F43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855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C41E7-0BF7-D519-892E-C1776E650EC4}"/>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6A363C5B-A837-D7E3-B8D5-FA8A9C6CB613}"/>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249A147E-1B52-B9A0-C929-419C3AE6D4A2}"/>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FC4447EF-46C9-37DE-7804-3C015DE89BF3}"/>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8E6AE60-C42B-8FCE-BB91-96F78A75B128}"/>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3B16D-CA93-C184-86B1-9B897D135923}"/>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563978AC-7405-D1BB-45D0-5FE9B9C00488}"/>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A346A565-8008-31B6-FCF4-6ED17606FD7E}"/>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47195A4B-2A1E-8B26-C93B-AA2A70FF232B}"/>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77D4E5A-4D6E-70CE-9D26-565AE64B36E5}"/>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pic>
        <p:nvPicPr>
          <p:cNvPr id="3" name="Graphic 2" descr="Badge with solid fill">
            <a:extLst>
              <a:ext uri="{FF2B5EF4-FFF2-40B4-BE49-F238E27FC236}">
                <a16:creationId xmlns:a16="http://schemas.microsoft.com/office/drawing/2014/main" id="{FE1CD6D6-732B-EED5-C4E0-1682DC5E131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B91BB248-CCB5-D0F3-825C-070AFD60349F}"/>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7" name="TextBox 6">
            <a:extLst>
              <a:ext uri="{FF2B5EF4-FFF2-40B4-BE49-F238E27FC236}">
                <a16:creationId xmlns:a16="http://schemas.microsoft.com/office/drawing/2014/main" id="{F3E16E2E-5404-F0A9-CE98-E7ADC695DC0C}"/>
              </a:ext>
            </a:extLst>
          </p:cNvPr>
          <p:cNvSpPr txBox="1"/>
          <p:nvPr/>
        </p:nvSpPr>
        <p:spPr>
          <a:xfrm>
            <a:off x="1182930" y="2922236"/>
            <a:ext cx="4516465" cy="1295868"/>
          </a:xfrm>
          <a:prstGeom prst="rect">
            <a:avLst/>
          </a:prstGeom>
          <a:noFill/>
        </p:spPr>
        <p:txBody>
          <a:bodyPr wrap="square" rtlCol="0">
            <a:spAutoFit/>
          </a:bodyPr>
          <a:lstStyle/>
          <a:p>
            <a:pPr>
              <a:lnSpc>
                <a:spcPct val="150000"/>
              </a:lnSpc>
            </a:pPr>
            <a:r>
              <a:rPr lang="en-US" dirty="0">
                <a:solidFill>
                  <a:schemeClr val="accent2">
                    <a:lumMod val="20000"/>
                    <a:lumOff val="80000"/>
                  </a:schemeClr>
                </a:solidFill>
                <a:latin typeface="Corbel Light" panose="020B0303020204020204" pitchFamily="34" charset="0"/>
              </a:rPr>
              <a:t>For this visualization we notice that there is no relation between Grades and number of studying hours per week.</a:t>
            </a:r>
          </a:p>
        </p:txBody>
      </p:sp>
      <p:pic>
        <p:nvPicPr>
          <p:cNvPr id="5" name="Graphic 4" descr="Cancer with solid fill">
            <a:extLst>
              <a:ext uri="{FF2B5EF4-FFF2-40B4-BE49-F238E27FC236}">
                <a16:creationId xmlns:a16="http://schemas.microsoft.com/office/drawing/2014/main" id="{545AC3D4-83FD-1D57-0340-47216CB7A0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3065641"/>
            <a:ext cx="311806" cy="311806"/>
          </a:xfrm>
          <a:prstGeom prst="rect">
            <a:avLst/>
          </a:prstGeom>
        </p:spPr>
      </p:pic>
      <p:sp>
        <p:nvSpPr>
          <p:cNvPr id="9" name="TextBox 8">
            <a:extLst>
              <a:ext uri="{FF2B5EF4-FFF2-40B4-BE49-F238E27FC236}">
                <a16:creationId xmlns:a16="http://schemas.microsoft.com/office/drawing/2014/main" id="{8CA85CC3-54D6-9CA6-D618-4343257FDD20}"/>
              </a:ext>
            </a:extLst>
          </p:cNvPr>
          <p:cNvSpPr txBox="1"/>
          <p:nvPr/>
        </p:nvSpPr>
        <p:spPr>
          <a:xfrm>
            <a:off x="1182930" y="4494018"/>
            <a:ext cx="4516465" cy="1295868"/>
          </a:xfrm>
          <a:prstGeom prst="rect">
            <a:avLst/>
          </a:prstGeom>
          <a:noFill/>
        </p:spPr>
        <p:txBody>
          <a:bodyPr wrap="square" rtlCol="0">
            <a:spAutoFit/>
          </a:bodyPr>
          <a:lstStyle/>
          <a:p>
            <a:pPr>
              <a:lnSpc>
                <a:spcPct val="150000"/>
              </a:lnSpc>
            </a:pPr>
            <a:r>
              <a:rPr lang="en-US" dirty="0">
                <a:solidFill>
                  <a:schemeClr val="accent2">
                    <a:lumMod val="20000"/>
                    <a:lumOff val="80000"/>
                  </a:schemeClr>
                </a:solidFill>
                <a:latin typeface="Corbel Light" panose="020B0303020204020204" pitchFamily="34" charset="0"/>
              </a:rPr>
              <a:t>We notice that students that got grade A study the same number of hours like students who got grade F.</a:t>
            </a:r>
          </a:p>
        </p:txBody>
      </p:sp>
      <p:pic>
        <p:nvPicPr>
          <p:cNvPr id="10" name="Graphic 9" descr="Cancer with solid fill">
            <a:extLst>
              <a:ext uri="{FF2B5EF4-FFF2-40B4-BE49-F238E27FC236}">
                <a16:creationId xmlns:a16="http://schemas.microsoft.com/office/drawing/2014/main" id="{21B6DBBF-DA07-10F7-F17F-19BD2CAABC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980" y="4637423"/>
            <a:ext cx="311806" cy="311806"/>
          </a:xfrm>
          <a:prstGeom prst="rect">
            <a:avLst/>
          </a:prstGeom>
        </p:spPr>
      </p:pic>
      <p:pic>
        <p:nvPicPr>
          <p:cNvPr id="12" name="Picture 11">
            <a:extLst>
              <a:ext uri="{FF2B5EF4-FFF2-40B4-BE49-F238E27FC236}">
                <a16:creationId xmlns:a16="http://schemas.microsoft.com/office/drawing/2014/main" id="{F58E1DB5-85D3-E7F2-6D53-6683967CA3E7}"/>
              </a:ext>
            </a:extLst>
          </p:cNvPr>
          <p:cNvPicPr>
            <a:picLocks noChangeAspect="1"/>
          </p:cNvPicPr>
          <p:nvPr/>
        </p:nvPicPr>
        <p:blipFill>
          <a:blip r:embed="rId12"/>
          <a:stretch>
            <a:fillRect/>
          </a:stretch>
        </p:blipFill>
        <p:spPr>
          <a:xfrm>
            <a:off x="5944659" y="2610053"/>
            <a:ext cx="4600769" cy="2967765"/>
          </a:xfrm>
          <a:prstGeom prst="rect">
            <a:avLst/>
          </a:prstGeom>
        </p:spPr>
      </p:pic>
      <p:pic>
        <p:nvPicPr>
          <p:cNvPr id="2" name="Graphic 1" descr="Bar chart with solid fill">
            <a:extLst>
              <a:ext uri="{FF2B5EF4-FFF2-40B4-BE49-F238E27FC236}">
                <a16:creationId xmlns:a16="http://schemas.microsoft.com/office/drawing/2014/main" id="{4EA69805-E76B-E893-7D70-73E5340BC1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22036235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14" presetClass="entr" presetSubtype="1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9D2DF-1D30-F633-BAC1-E4FD04FB9A72}"/>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931AB87F-963A-FD4A-5E3D-360EA6CB360A}"/>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8E3FB1DA-6FEE-9109-4D75-5AFA10D4E244}"/>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8697B964-68BD-3DB1-B43D-4A3587B3D774}"/>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5CF5852-8528-E68A-D3E9-52615F35D6A2}"/>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98D6B8-6B5B-728B-696B-FE838B9890E4}"/>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78A13CBC-7017-9753-B9DD-DB193F1B1AC2}"/>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9CDC753-9DC9-EBB3-51A1-695AC2068513}"/>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E2E995AC-A322-B1D1-DFD0-A74138FC600C}"/>
              </a:ext>
            </a:extLst>
          </p:cNvPr>
          <p:cNvSpPr/>
          <p:nvPr/>
        </p:nvSpPr>
        <p:spPr>
          <a:xfrm>
            <a:off x="680996" y="2399660"/>
            <a:ext cx="3076571" cy="523220"/>
          </a:xfrm>
          <a:prstGeom prst="roundRect">
            <a:avLst/>
          </a:prstGeom>
          <a:solidFill>
            <a:srgbClr val="035D03"/>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B377A5D-7C21-F140-9377-32ABAC2A37F4}"/>
              </a:ext>
            </a:extLst>
          </p:cNvPr>
          <p:cNvSpPr txBox="1"/>
          <p:nvPr/>
        </p:nvSpPr>
        <p:spPr>
          <a:xfrm>
            <a:off x="786489" y="2461215"/>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Ideas</a:t>
            </a:r>
          </a:p>
        </p:txBody>
      </p:sp>
      <p:pic>
        <p:nvPicPr>
          <p:cNvPr id="3" name="Graphic 2" descr="Badge with solid fill">
            <a:extLst>
              <a:ext uri="{FF2B5EF4-FFF2-40B4-BE49-F238E27FC236}">
                <a16:creationId xmlns:a16="http://schemas.microsoft.com/office/drawing/2014/main" id="{8648F53D-9D3D-88A5-B5A4-47EED3CDF4C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6" name="TextBox 5">
            <a:extLst>
              <a:ext uri="{FF2B5EF4-FFF2-40B4-BE49-F238E27FC236}">
                <a16:creationId xmlns:a16="http://schemas.microsoft.com/office/drawing/2014/main" id="{5C477801-49BA-B10E-CD2F-0A25E270295A}"/>
              </a:ext>
            </a:extLst>
          </p:cNvPr>
          <p:cNvSpPr txBox="1"/>
          <p:nvPr/>
        </p:nvSpPr>
        <p:spPr>
          <a:xfrm>
            <a:off x="938555" y="1309791"/>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Bivariate Analysis</a:t>
            </a:r>
          </a:p>
        </p:txBody>
      </p:sp>
      <p:sp>
        <p:nvSpPr>
          <p:cNvPr id="9" name="TextBox 8">
            <a:extLst>
              <a:ext uri="{FF2B5EF4-FFF2-40B4-BE49-F238E27FC236}">
                <a16:creationId xmlns:a16="http://schemas.microsoft.com/office/drawing/2014/main" id="{8A272E29-C434-6866-1703-C922BFB995E9}"/>
              </a:ext>
            </a:extLst>
          </p:cNvPr>
          <p:cNvSpPr txBox="1"/>
          <p:nvPr/>
        </p:nvSpPr>
        <p:spPr>
          <a:xfrm>
            <a:off x="4261982" y="2082425"/>
            <a:ext cx="5885034" cy="1157689"/>
          </a:xfrm>
          <a:prstGeom prst="rect">
            <a:avLst/>
          </a:prstGeom>
          <a:noFill/>
        </p:spPr>
        <p:txBody>
          <a:bodyPr wrap="square" rtlCol="0">
            <a:spAutoFit/>
          </a:bodyPr>
          <a:lstStyle/>
          <a:p>
            <a:pPr>
              <a:lnSpc>
                <a:spcPct val="150000"/>
              </a:lnSpc>
            </a:pPr>
            <a:r>
              <a:rPr lang="en-US" sz="1600" dirty="0">
                <a:solidFill>
                  <a:schemeClr val="accent3">
                    <a:lumMod val="20000"/>
                    <a:lumOff val="80000"/>
                  </a:schemeClr>
                </a:solidFill>
                <a:latin typeface="Cascadia Code ExtraLight" panose="020B0609020000020004" pitchFamily="49" charset="0"/>
                <a:cs typeface="Cascadia Code ExtraLight" panose="020B0609020000020004" pitchFamily="49" charset="0"/>
              </a:rPr>
              <a:t>Let students notice that the grade doesn't increase by the increase of number of studying hours, but how to study.</a:t>
            </a:r>
          </a:p>
        </p:txBody>
      </p:sp>
      <p:pic>
        <p:nvPicPr>
          <p:cNvPr id="5" name="Picture 4">
            <a:extLst>
              <a:ext uri="{FF2B5EF4-FFF2-40B4-BE49-F238E27FC236}">
                <a16:creationId xmlns:a16="http://schemas.microsoft.com/office/drawing/2014/main" id="{379DC60C-DCFD-0BD6-27E9-FC3E8B0B82E6}"/>
              </a:ext>
            </a:extLst>
          </p:cNvPr>
          <p:cNvPicPr>
            <a:picLocks noChangeAspect="1"/>
          </p:cNvPicPr>
          <p:nvPr/>
        </p:nvPicPr>
        <p:blipFill>
          <a:blip r:embed="rId10"/>
          <a:stretch>
            <a:fillRect/>
          </a:stretch>
        </p:blipFill>
        <p:spPr>
          <a:xfrm>
            <a:off x="2977665" y="3617887"/>
            <a:ext cx="4277848" cy="2759462"/>
          </a:xfrm>
          <a:prstGeom prst="rect">
            <a:avLst/>
          </a:prstGeom>
        </p:spPr>
      </p:pic>
      <p:pic>
        <p:nvPicPr>
          <p:cNvPr id="2" name="Graphic 1" descr="Bar chart with solid fill">
            <a:extLst>
              <a:ext uri="{FF2B5EF4-FFF2-40B4-BE49-F238E27FC236}">
                <a16:creationId xmlns:a16="http://schemas.microsoft.com/office/drawing/2014/main" id="{3C806C9A-CE26-D415-A4CA-65B3281EA6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3051306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FF325-B3A9-EEBF-5414-F340AC0EC7B7}"/>
            </a:ext>
          </a:extLst>
        </p:cNvPr>
        <p:cNvGrpSpPr/>
        <p:nvPr/>
      </p:nvGrpSpPr>
      <p:grpSpPr>
        <a:xfrm>
          <a:off x="0" y="0"/>
          <a:ext cx="0" cy="0"/>
          <a:chOff x="0" y="0"/>
          <a:chExt cx="0" cy="0"/>
        </a:xfrm>
      </p:grpSpPr>
      <p:pic>
        <p:nvPicPr>
          <p:cNvPr id="2" name="Picture 1" descr="A person in a cone with different objects&#10;&#10;Description automatically generated with medium confidence">
            <a:extLst>
              <a:ext uri="{FF2B5EF4-FFF2-40B4-BE49-F238E27FC236}">
                <a16:creationId xmlns:a16="http://schemas.microsoft.com/office/drawing/2014/main" id="{3BFF88B3-9FF8-161D-E618-11490287F86E}"/>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3" name="Group 2">
            <a:extLst>
              <a:ext uri="{FF2B5EF4-FFF2-40B4-BE49-F238E27FC236}">
                <a16:creationId xmlns:a16="http://schemas.microsoft.com/office/drawing/2014/main" id="{AC9A4A1F-10C5-169F-8F21-3D8F68CCDCE3}"/>
              </a:ext>
            </a:extLst>
          </p:cNvPr>
          <p:cNvGrpSpPr/>
          <p:nvPr/>
        </p:nvGrpSpPr>
        <p:grpSpPr>
          <a:xfrm>
            <a:off x="10651432" y="-1"/>
            <a:ext cx="1540568" cy="6858001"/>
            <a:chOff x="10651432" y="-1"/>
            <a:chExt cx="1540568" cy="6858001"/>
          </a:xfrm>
          <a:effectLst>
            <a:glow rad="101600">
              <a:srgbClr val="00B050">
                <a:alpha val="19000"/>
              </a:srgbClr>
            </a:glow>
          </a:effectLst>
        </p:grpSpPr>
        <p:sp>
          <p:nvSpPr>
            <p:cNvPr id="4" name="Rectangle 3">
              <a:extLst>
                <a:ext uri="{FF2B5EF4-FFF2-40B4-BE49-F238E27FC236}">
                  <a16:creationId xmlns:a16="http://schemas.microsoft.com/office/drawing/2014/main" id="{8F6DA291-099A-05EB-7F08-049C9CC38432}"/>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D7A77F1-9D8D-AD0E-7D9D-19FCD50792D0}"/>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7526D-ECBF-BD76-A6FE-163D8D8084C1}"/>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289ABA1F-BFC1-CEE0-F20E-F3126E64464C}"/>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0EBCC0C-13FC-DE6A-1BD7-467FC513C13D}"/>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6" name="TextBox 25">
            <a:extLst>
              <a:ext uri="{FF2B5EF4-FFF2-40B4-BE49-F238E27FC236}">
                <a16:creationId xmlns:a16="http://schemas.microsoft.com/office/drawing/2014/main" id="{CB587E14-A673-CF18-2F6A-6FB092607C5A}"/>
              </a:ext>
            </a:extLst>
          </p:cNvPr>
          <p:cNvSpPr txBox="1"/>
          <p:nvPr/>
        </p:nvSpPr>
        <p:spPr>
          <a:xfrm>
            <a:off x="513523" y="1511722"/>
            <a:ext cx="7987238" cy="523220"/>
          </a:xfrm>
          <a:prstGeom prst="rect">
            <a:avLst/>
          </a:prstGeom>
          <a:noFill/>
        </p:spPr>
        <p:txBody>
          <a:bodyPr wrap="square" rtlCol="0">
            <a:spAutoFit/>
          </a:bodyPr>
          <a:lstStyle/>
          <a:p>
            <a:r>
              <a:rPr lang="en-US" sz="2800" b="0" i="0" dirty="0">
                <a:solidFill>
                  <a:schemeClr val="accent4">
                    <a:lumMod val="60000"/>
                    <a:lumOff val="40000"/>
                  </a:schemeClr>
                </a:solidFill>
                <a:effectLst/>
                <a:latin typeface="Avenir Next LT Pro Light" panose="020B0304020202020204" pitchFamily="34" charset="0"/>
              </a:rPr>
              <a:t>I will divide the visualizations into three parts:</a:t>
            </a:r>
            <a:endParaRPr lang="en-US" sz="2800" dirty="0">
              <a:solidFill>
                <a:schemeClr val="accent4">
                  <a:lumMod val="60000"/>
                  <a:lumOff val="40000"/>
                </a:schemeClr>
              </a:solidFill>
              <a:latin typeface="Avenir Next LT Pro Light" panose="020B0304020202020204" pitchFamily="34" charset="0"/>
              <a:cs typeface="Cavolini" panose="03000502040302020204" pitchFamily="66" charset="0"/>
            </a:endParaRPr>
          </a:p>
        </p:txBody>
      </p:sp>
      <p:sp>
        <p:nvSpPr>
          <p:cNvPr id="31" name="Rectangle: Rounded Corners 30">
            <a:extLst>
              <a:ext uri="{FF2B5EF4-FFF2-40B4-BE49-F238E27FC236}">
                <a16:creationId xmlns:a16="http://schemas.microsoft.com/office/drawing/2014/main" id="{359FE86D-A4DC-8ACD-8FEF-3BFC1AD3FA2C}"/>
              </a:ext>
            </a:extLst>
          </p:cNvPr>
          <p:cNvSpPr/>
          <p:nvPr/>
        </p:nvSpPr>
        <p:spPr>
          <a:xfrm>
            <a:off x="751744" y="2904548"/>
            <a:ext cx="2876360" cy="1460978"/>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18362A7B-86C4-E8F1-9D7A-E492AC9D4EE6}"/>
              </a:ext>
            </a:extLst>
          </p:cNvPr>
          <p:cNvSpPr/>
          <p:nvPr/>
        </p:nvSpPr>
        <p:spPr>
          <a:xfrm>
            <a:off x="4075755" y="2904548"/>
            <a:ext cx="2876360" cy="1460978"/>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0ADE84D-285A-A675-2DD4-F85F87E5D937}"/>
              </a:ext>
            </a:extLst>
          </p:cNvPr>
          <p:cNvSpPr/>
          <p:nvPr/>
        </p:nvSpPr>
        <p:spPr>
          <a:xfrm>
            <a:off x="7297925" y="2904548"/>
            <a:ext cx="2876360" cy="1460978"/>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D2AC339-951F-1A7D-A61A-9B548AEA1C75}"/>
              </a:ext>
            </a:extLst>
          </p:cNvPr>
          <p:cNvSpPr txBox="1"/>
          <p:nvPr/>
        </p:nvSpPr>
        <p:spPr>
          <a:xfrm>
            <a:off x="1169181" y="3140521"/>
            <a:ext cx="2041486" cy="954107"/>
          </a:xfrm>
          <a:prstGeom prst="rect">
            <a:avLst/>
          </a:prstGeom>
          <a:noFill/>
        </p:spPr>
        <p:txBody>
          <a:bodyPr wrap="square" rtlCol="0">
            <a:spAutoFit/>
          </a:bodyPr>
          <a:lstStyle/>
          <a:p>
            <a:pPr algn="ctr"/>
            <a:r>
              <a:rPr lang="en-US" sz="2800" dirty="0">
                <a:solidFill>
                  <a:schemeClr val="accent3">
                    <a:lumMod val="20000"/>
                    <a:lumOff val="80000"/>
                  </a:schemeClr>
                </a:solidFill>
              </a:rPr>
              <a:t>Univariate Analysis</a:t>
            </a:r>
          </a:p>
        </p:txBody>
      </p:sp>
      <p:sp>
        <p:nvSpPr>
          <p:cNvPr id="35" name="TextBox 34">
            <a:extLst>
              <a:ext uri="{FF2B5EF4-FFF2-40B4-BE49-F238E27FC236}">
                <a16:creationId xmlns:a16="http://schemas.microsoft.com/office/drawing/2014/main" id="{CB55F0CC-5DC9-7DC1-68C8-AB8449CA0D46}"/>
              </a:ext>
            </a:extLst>
          </p:cNvPr>
          <p:cNvSpPr txBox="1"/>
          <p:nvPr/>
        </p:nvSpPr>
        <p:spPr>
          <a:xfrm>
            <a:off x="4493192" y="3157981"/>
            <a:ext cx="2041486" cy="954107"/>
          </a:xfrm>
          <a:prstGeom prst="rect">
            <a:avLst/>
          </a:prstGeom>
          <a:noFill/>
        </p:spPr>
        <p:txBody>
          <a:bodyPr wrap="square" rtlCol="0">
            <a:spAutoFit/>
          </a:bodyPr>
          <a:lstStyle/>
          <a:p>
            <a:pPr algn="ctr"/>
            <a:r>
              <a:rPr lang="en-US" sz="2800" dirty="0">
                <a:solidFill>
                  <a:schemeClr val="accent3">
                    <a:lumMod val="20000"/>
                    <a:lumOff val="80000"/>
                  </a:schemeClr>
                </a:solidFill>
              </a:rPr>
              <a:t>Bivariate Analysis</a:t>
            </a:r>
          </a:p>
        </p:txBody>
      </p:sp>
      <p:sp>
        <p:nvSpPr>
          <p:cNvPr id="36" name="TextBox 35">
            <a:extLst>
              <a:ext uri="{FF2B5EF4-FFF2-40B4-BE49-F238E27FC236}">
                <a16:creationId xmlns:a16="http://schemas.microsoft.com/office/drawing/2014/main" id="{7FFEE8C7-DC01-270F-AC7D-9FE39FA1C8B2}"/>
              </a:ext>
            </a:extLst>
          </p:cNvPr>
          <p:cNvSpPr txBox="1"/>
          <p:nvPr/>
        </p:nvSpPr>
        <p:spPr>
          <a:xfrm>
            <a:off x="7764428" y="3157981"/>
            <a:ext cx="2041486" cy="954107"/>
          </a:xfrm>
          <a:prstGeom prst="rect">
            <a:avLst/>
          </a:prstGeom>
          <a:noFill/>
        </p:spPr>
        <p:txBody>
          <a:bodyPr wrap="square" rtlCol="0">
            <a:spAutoFit/>
          </a:bodyPr>
          <a:lstStyle/>
          <a:p>
            <a:pPr algn="ctr"/>
            <a:r>
              <a:rPr lang="en-US" sz="2800" dirty="0">
                <a:solidFill>
                  <a:schemeClr val="accent3">
                    <a:lumMod val="20000"/>
                    <a:lumOff val="80000"/>
                  </a:schemeClr>
                </a:solidFill>
              </a:rPr>
              <a:t>Multivariate Analysis</a:t>
            </a:r>
          </a:p>
        </p:txBody>
      </p:sp>
      <p:pic>
        <p:nvPicPr>
          <p:cNvPr id="8" name="Graphic 7" descr="Bar chart with solid fill">
            <a:extLst>
              <a:ext uri="{FF2B5EF4-FFF2-40B4-BE49-F238E27FC236}">
                <a16:creationId xmlns:a16="http://schemas.microsoft.com/office/drawing/2014/main" id="{4E9DF795-C08A-0D0E-5DF9-BB11442270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3161657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BB73B-20E0-87C9-9898-25272CFEF5BB}"/>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F596463B-39E5-A0E0-06ED-E67B162D6F9D}"/>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E1245048-19D2-65B0-4688-A63810188340}"/>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184375E8-FC03-DF26-882B-AE3DE3AE74F0}"/>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146DC3-0A4E-F71C-F2F8-E9D3AF596AE7}"/>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71E681-F4EB-8BED-8319-C549D7949081}"/>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09072224-4CDE-38B1-1F11-E63B9030EA23}"/>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E89EDDCF-5FB5-D90F-690D-957DD3594AED}"/>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0D60B00C-E73F-4245-DB3B-D8E1AAACB80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5FB11713-36A5-B6E4-8418-3B11E7E1551D}"/>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sp>
        <p:nvSpPr>
          <p:cNvPr id="21" name="TextBox 20">
            <a:extLst>
              <a:ext uri="{FF2B5EF4-FFF2-40B4-BE49-F238E27FC236}">
                <a16:creationId xmlns:a16="http://schemas.microsoft.com/office/drawing/2014/main" id="{6454C7FB-3E9A-E6B7-76F3-C7F2F3B5810B}"/>
              </a:ext>
            </a:extLst>
          </p:cNvPr>
          <p:cNvSpPr txBox="1"/>
          <p:nvPr/>
        </p:nvSpPr>
        <p:spPr>
          <a:xfrm>
            <a:off x="1239790" y="1897760"/>
            <a:ext cx="8048883" cy="338554"/>
          </a:xfrm>
          <a:prstGeom prst="rect">
            <a:avLst/>
          </a:prstGeom>
          <a:noFill/>
        </p:spPr>
        <p:txBody>
          <a:bodyPr wrap="square" rtlCol="0">
            <a:spAutoFit/>
          </a:bodyPr>
          <a:lstStyle/>
          <a:p>
            <a:r>
              <a:rPr lang="en-US" sz="1600" dirty="0">
                <a:solidFill>
                  <a:schemeClr val="accent3">
                    <a:lumMod val="20000"/>
                    <a:lumOff val="80000"/>
                  </a:schemeClr>
                </a:solidFill>
                <a:latin typeface="Comic Sans MS" panose="030F0702030302020204" pitchFamily="66" charset="0"/>
              </a:rPr>
              <a:t>This part shows relations between many columns at the same time.</a:t>
            </a:r>
          </a:p>
        </p:txBody>
      </p:sp>
      <p:sp>
        <p:nvSpPr>
          <p:cNvPr id="27" name="Rectangle: Rounded Corners 26">
            <a:extLst>
              <a:ext uri="{FF2B5EF4-FFF2-40B4-BE49-F238E27FC236}">
                <a16:creationId xmlns:a16="http://schemas.microsoft.com/office/drawing/2014/main" id="{A268907D-03E2-B4D5-AA10-FC808906E780}"/>
              </a:ext>
            </a:extLst>
          </p:cNvPr>
          <p:cNvSpPr/>
          <p:nvPr/>
        </p:nvSpPr>
        <p:spPr>
          <a:xfrm>
            <a:off x="2631582" y="2575316"/>
            <a:ext cx="471855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41F8BC19-0AEA-107A-83D3-3538946EB49C}"/>
              </a:ext>
            </a:extLst>
          </p:cNvPr>
          <p:cNvSpPr txBox="1"/>
          <p:nvPr/>
        </p:nvSpPr>
        <p:spPr>
          <a:xfrm>
            <a:off x="2737075" y="2636871"/>
            <a:ext cx="4394094" cy="400110"/>
          </a:xfrm>
          <a:prstGeom prst="rect">
            <a:avLst/>
          </a:prstGeom>
          <a:noFill/>
        </p:spPr>
        <p:txBody>
          <a:bodyPr wrap="square" rtlCol="0">
            <a:spAutoFit/>
          </a:bodyPr>
          <a:lstStyle/>
          <a:p>
            <a:pPr algn="ctr"/>
            <a:r>
              <a:rPr lang="en-US" sz="2000" dirty="0">
                <a:solidFill>
                  <a:schemeClr val="accent3">
                    <a:lumMod val="20000"/>
                    <a:lumOff val="80000"/>
                  </a:schemeClr>
                </a:solidFill>
              </a:rPr>
              <a:t>Stress, Sleep Hours &amp; Grades</a:t>
            </a:r>
          </a:p>
        </p:txBody>
      </p:sp>
      <p:pic>
        <p:nvPicPr>
          <p:cNvPr id="3" name="Picture 2">
            <a:extLst>
              <a:ext uri="{FF2B5EF4-FFF2-40B4-BE49-F238E27FC236}">
                <a16:creationId xmlns:a16="http://schemas.microsoft.com/office/drawing/2014/main" id="{7FCE5A5A-323A-7A5A-1BBC-149A36FB9B35}"/>
              </a:ext>
            </a:extLst>
          </p:cNvPr>
          <p:cNvPicPr>
            <a:picLocks noChangeAspect="1"/>
          </p:cNvPicPr>
          <p:nvPr/>
        </p:nvPicPr>
        <p:blipFill>
          <a:blip r:embed="rId9"/>
          <a:stretch>
            <a:fillRect/>
          </a:stretch>
        </p:blipFill>
        <p:spPr>
          <a:xfrm>
            <a:off x="1638328" y="3549971"/>
            <a:ext cx="6956962" cy="1592300"/>
          </a:xfrm>
          <a:prstGeom prst="rect">
            <a:avLst/>
          </a:prstGeom>
        </p:spPr>
      </p:pic>
      <p:pic>
        <p:nvPicPr>
          <p:cNvPr id="2" name="Graphic 1" descr="Bar chart with solid fill">
            <a:extLst>
              <a:ext uri="{FF2B5EF4-FFF2-40B4-BE49-F238E27FC236}">
                <a16:creationId xmlns:a16="http://schemas.microsoft.com/office/drawing/2014/main" id="{A6AF91F4-9FFC-EA0B-D7F5-AE2052F249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4057155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animBg="1"/>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CAD2C-74BD-AADB-78F7-C970BF8E3F56}"/>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CDAC8D67-20EC-9F79-2E01-4B2A98FD3923}"/>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850684D5-7928-6878-28DA-AADA66A516EF}"/>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DBFC2558-FB3C-2FBE-95DE-267B6D4CA957}"/>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3C932D2-5F5E-3563-264E-D27834706331}"/>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71DBE2-F624-DC02-CBCD-F92EEF619263}"/>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B3FB668F-BAFB-2141-CF12-32CA97614D57}"/>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4F291FD-E40C-6C01-034A-5127F3AF8F2E}"/>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D57147F9-51A7-A626-514A-31B5B7BE7A3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85F84C0B-57C6-9164-FAFF-89D4A8F4F726}"/>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sp>
        <p:nvSpPr>
          <p:cNvPr id="21" name="TextBox 20">
            <a:extLst>
              <a:ext uri="{FF2B5EF4-FFF2-40B4-BE49-F238E27FC236}">
                <a16:creationId xmlns:a16="http://schemas.microsoft.com/office/drawing/2014/main" id="{471A5090-CA44-DA4C-8B98-85D2D2FF5841}"/>
              </a:ext>
            </a:extLst>
          </p:cNvPr>
          <p:cNvSpPr txBox="1"/>
          <p:nvPr/>
        </p:nvSpPr>
        <p:spPr>
          <a:xfrm>
            <a:off x="1239790" y="1897760"/>
            <a:ext cx="8048883" cy="338554"/>
          </a:xfrm>
          <a:prstGeom prst="rect">
            <a:avLst/>
          </a:prstGeom>
          <a:noFill/>
        </p:spPr>
        <p:txBody>
          <a:bodyPr wrap="square" rtlCol="0">
            <a:spAutoFit/>
          </a:bodyPr>
          <a:lstStyle/>
          <a:p>
            <a:r>
              <a:rPr lang="en-US" sz="1600" dirty="0">
                <a:solidFill>
                  <a:schemeClr val="accent3">
                    <a:lumMod val="20000"/>
                    <a:lumOff val="80000"/>
                  </a:schemeClr>
                </a:solidFill>
                <a:latin typeface="Comic Sans MS" panose="030F0702030302020204" pitchFamily="66" charset="0"/>
              </a:rPr>
              <a:t>This part shows relations between many columns at the same time.</a:t>
            </a:r>
          </a:p>
        </p:txBody>
      </p:sp>
      <p:sp>
        <p:nvSpPr>
          <p:cNvPr id="27" name="Rectangle: Rounded Corners 26">
            <a:extLst>
              <a:ext uri="{FF2B5EF4-FFF2-40B4-BE49-F238E27FC236}">
                <a16:creationId xmlns:a16="http://schemas.microsoft.com/office/drawing/2014/main" id="{08E8D450-4D22-6D14-3077-583C461E1806}"/>
              </a:ext>
            </a:extLst>
          </p:cNvPr>
          <p:cNvSpPr/>
          <p:nvPr/>
        </p:nvSpPr>
        <p:spPr>
          <a:xfrm>
            <a:off x="2631582" y="2575316"/>
            <a:ext cx="471855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15667A1-85DA-E123-C4E9-66D1DEF8D4F7}"/>
              </a:ext>
            </a:extLst>
          </p:cNvPr>
          <p:cNvSpPr txBox="1"/>
          <p:nvPr/>
        </p:nvSpPr>
        <p:spPr>
          <a:xfrm>
            <a:off x="2737075" y="2636871"/>
            <a:ext cx="4394094" cy="400110"/>
          </a:xfrm>
          <a:prstGeom prst="rect">
            <a:avLst/>
          </a:prstGeom>
          <a:noFill/>
        </p:spPr>
        <p:txBody>
          <a:bodyPr wrap="square" rtlCol="0">
            <a:spAutoFit/>
          </a:bodyPr>
          <a:lstStyle/>
          <a:p>
            <a:pPr algn="ctr"/>
            <a:r>
              <a:rPr lang="en-US" sz="2000" dirty="0">
                <a:solidFill>
                  <a:schemeClr val="accent3">
                    <a:lumMod val="20000"/>
                    <a:lumOff val="80000"/>
                  </a:schemeClr>
                </a:solidFill>
              </a:rPr>
              <a:t>Stress, Sleep Hours &amp; Grades</a:t>
            </a:r>
          </a:p>
        </p:txBody>
      </p:sp>
      <p:pic>
        <p:nvPicPr>
          <p:cNvPr id="7" name="Picture 6">
            <a:extLst>
              <a:ext uri="{FF2B5EF4-FFF2-40B4-BE49-F238E27FC236}">
                <a16:creationId xmlns:a16="http://schemas.microsoft.com/office/drawing/2014/main" id="{2873518A-2484-66C2-6D8E-E00468635FDC}"/>
              </a:ext>
            </a:extLst>
          </p:cNvPr>
          <p:cNvPicPr>
            <a:picLocks noChangeAspect="1"/>
          </p:cNvPicPr>
          <p:nvPr/>
        </p:nvPicPr>
        <p:blipFill>
          <a:blip r:embed="rId9"/>
          <a:stretch>
            <a:fillRect/>
          </a:stretch>
        </p:blipFill>
        <p:spPr>
          <a:xfrm>
            <a:off x="1494503" y="3258217"/>
            <a:ext cx="7659329" cy="3436365"/>
          </a:xfrm>
          <a:prstGeom prst="rect">
            <a:avLst/>
          </a:prstGeom>
        </p:spPr>
      </p:pic>
      <p:pic>
        <p:nvPicPr>
          <p:cNvPr id="2" name="Graphic 1" descr="Bar chart with solid fill">
            <a:extLst>
              <a:ext uri="{FF2B5EF4-FFF2-40B4-BE49-F238E27FC236}">
                <a16:creationId xmlns:a16="http://schemas.microsoft.com/office/drawing/2014/main" id="{D76EDB8B-7546-CA35-2149-8BC4C10A09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80737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40796-F04D-1A24-D163-FD087F2CF88A}"/>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63D8F05D-8D66-7409-1B0C-A0436CBC2FC2}"/>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2997EAB-1F17-5B14-5285-4D9189BE03F4}"/>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B5B839C4-8C5F-04AE-3FD9-6768B22E3082}"/>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D919A23-8079-9E17-9BAB-85FB8955C70D}"/>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FB9E952-E89E-124F-8BC6-5F27E866636E}"/>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B58FD801-BCC5-C940-59CD-8447045F11A8}"/>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2F6788D-8BA2-6642-B3E8-E4DEC53C84F0}"/>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C29F61C7-62F2-0493-9B01-77EA6E3116DE}"/>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6F42008-8BEE-1C2E-DF52-81A3DF273C1A}"/>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7" name="TextBox 6">
            <a:extLst>
              <a:ext uri="{FF2B5EF4-FFF2-40B4-BE49-F238E27FC236}">
                <a16:creationId xmlns:a16="http://schemas.microsoft.com/office/drawing/2014/main" id="{2755A3E9-C7B5-DD79-A82B-097D2154FA53}"/>
              </a:ext>
            </a:extLst>
          </p:cNvPr>
          <p:cNvSpPr txBox="1"/>
          <p:nvPr/>
        </p:nvSpPr>
        <p:spPr>
          <a:xfrm>
            <a:off x="4447640" y="1969813"/>
            <a:ext cx="5296023" cy="880369"/>
          </a:xfrm>
          <a:prstGeom prst="rect">
            <a:avLst/>
          </a:prstGeom>
          <a:noFill/>
        </p:spPr>
        <p:txBody>
          <a:bodyPr wrap="square" rtlCol="0">
            <a:spAutoFit/>
          </a:bodyPr>
          <a:lstStyle/>
          <a:p>
            <a:pPr>
              <a:lnSpc>
                <a:spcPct val="150000"/>
              </a:lnSpc>
            </a:pPr>
            <a:r>
              <a:rPr lang="en-US" dirty="0">
                <a:solidFill>
                  <a:schemeClr val="accent2">
                    <a:lumMod val="20000"/>
                    <a:lumOff val="80000"/>
                  </a:schemeClr>
                </a:solidFill>
                <a:latin typeface="Corbel Light" panose="020B0303020204020204" pitchFamily="34" charset="0"/>
              </a:rPr>
              <a:t>It is shown that Most of students who got High Grades slept about 6 to 7 hours and were not much stressed.</a:t>
            </a:r>
          </a:p>
        </p:txBody>
      </p:sp>
      <p:pic>
        <p:nvPicPr>
          <p:cNvPr id="18" name="Graphic 17" descr="Badge 3 with solid fill">
            <a:extLst>
              <a:ext uri="{FF2B5EF4-FFF2-40B4-BE49-F238E27FC236}">
                <a16:creationId xmlns:a16="http://schemas.microsoft.com/office/drawing/2014/main" id="{9FEEA867-0249-D565-E5F2-B08A77DB655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19" name="TextBox 18">
            <a:extLst>
              <a:ext uri="{FF2B5EF4-FFF2-40B4-BE49-F238E27FC236}">
                <a16:creationId xmlns:a16="http://schemas.microsoft.com/office/drawing/2014/main" id="{679E1E4D-6E2E-2379-DCA0-529CD76E9934}"/>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pic>
        <p:nvPicPr>
          <p:cNvPr id="20" name="Picture 19">
            <a:extLst>
              <a:ext uri="{FF2B5EF4-FFF2-40B4-BE49-F238E27FC236}">
                <a16:creationId xmlns:a16="http://schemas.microsoft.com/office/drawing/2014/main" id="{0B8ADA8E-10A2-11B5-23D0-2F0D4FC0892C}"/>
              </a:ext>
            </a:extLst>
          </p:cNvPr>
          <p:cNvPicPr>
            <a:picLocks noChangeAspect="1"/>
          </p:cNvPicPr>
          <p:nvPr/>
        </p:nvPicPr>
        <p:blipFill>
          <a:blip r:embed="rId10"/>
          <a:stretch>
            <a:fillRect/>
          </a:stretch>
        </p:blipFill>
        <p:spPr>
          <a:xfrm>
            <a:off x="1710813" y="3162365"/>
            <a:ext cx="7472517" cy="3352552"/>
          </a:xfrm>
          <a:prstGeom prst="rect">
            <a:avLst/>
          </a:prstGeom>
        </p:spPr>
      </p:pic>
      <p:pic>
        <p:nvPicPr>
          <p:cNvPr id="2" name="Graphic 1" descr="Bar chart with solid fill">
            <a:extLst>
              <a:ext uri="{FF2B5EF4-FFF2-40B4-BE49-F238E27FC236}">
                <a16:creationId xmlns:a16="http://schemas.microsoft.com/office/drawing/2014/main" id="{9090C8B3-C6D6-C12A-152C-ED181FE175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43810147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C6EC5-9183-D96A-2725-FE95C57D8EC0}"/>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1EFE9FBA-BF17-B4AC-FAD0-AE3B86EEBBA1}"/>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68DB72E2-F7BC-4947-8AC4-09BB6D9DFAD2}"/>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F4099E3E-A4E8-D9C8-E4C6-EEFF5891B612}"/>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F876E89-382B-8158-A5EB-EE1614640A1D}"/>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D3A4E0-888A-8AC1-EF01-E9013375120A}"/>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1C39EAF7-DDB6-C9C4-7F49-A6202F106827}"/>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A7F623D-84FF-C473-2F0A-4C25FC0FFC71}"/>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104BFED6-476F-A05B-C787-B439EC80B69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DE377C82-FC18-C494-BEC7-DC7DFF6067AE}"/>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sp>
        <p:nvSpPr>
          <p:cNvPr id="27" name="Rectangle: Rounded Corners 26">
            <a:extLst>
              <a:ext uri="{FF2B5EF4-FFF2-40B4-BE49-F238E27FC236}">
                <a16:creationId xmlns:a16="http://schemas.microsoft.com/office/drawing/2014/main" id="{123ED4A9-7C13-5ECF-68D0-9093403FA614}"/>
              </a:ext>
            </a:extLst>
          </p:cNvPr>
          <p:cNvSpPr/>
          <p:nvPr/>
        </p:nvSpPr>
        <p:spPr>
          <a:xfrm>
            <a:off x="2517058" y="2154776"/>
            <a:ext cx="552572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C1ADED1-AAC3-35E1-84A7-AF9632927B50}"/>
              </a:ext>
            </a:extLst>
          </p:cNvPr>
          <p:cNvSpPr txBox="1"/>
          <p:nvPr/>
        </p:nvSpPr>
        <p:spPr>
          <a:xfrm>
            <a:off x="2534624" y="2216331"/>
            <a:ext cx="5411205" cy="400110"/>
          </a:xfrm>
          <a:prstGeom prst="rect">
            <a:avLst/>
          </a:prstGeom>
          <a:noFill/>
        </p:spPr>
        <p:txBody>
          <a:bodyPr wrap="square" rtlCol="0">
            <a:spAutoFit/>
          </a:bodyPr>
          <a:lstStyle/>
          <a:p>
            <a:pPr algn="ctr"/>
            <a:r>
              <a:rPr lang="en-US" sz="2000" dirty="0">
                <a:solidFill>
                  <a:schemeClr val="accent3">
                    <a:lumMod val="20000"/>
                    <a:lumOff val="80000"/>
                  </a:schemeClr>
                </a:solidFill>
              </a:rPr>
              <a:t>Family Income, Internet Access &amp; Total Score</a:t>
            </a:r>
          </a:p>
        </p:txBody>
      </p:sp>
      <p:pic>
        <p:nvPicPr>
          <p:cNvPr id="5" name="Picture 4">
            <a:extLst>
              <a:ext uri="{FF2B5EF4-FFF2-40B4-BE49-F238E27FC236}">
                <a16:creationId xmlns:a16="http://schemas.microsoft.com/office/drawing/2014/main" id="{C72800B0-1825-AF87-ED2C-539BB625C980}"/>
              </a:ext>
            </a:extLst>
          </p:cNvPr>
          <p:cNvPicPr>
            <a:picLocks noChangeAspect="1"/>
          </p:cNvPicPr>
          <p:nvPr/>
        </p:nvPicPr>
        <p:blipFill>
          <a:blip r:embed="rId9"/>
          <a:stretch>
            <a:fillRect/>
          </a:stretch>
        </p:blipFill>
        <p:spPr>
          <a:xfrm>
            <a:off x="1824058" y="3092981"/>
            <a:ext cx="7638749" cy="1490753"/>
          </a:xfrm>
          <a:prstGeom prst="rect">
            <a:avLst/>
          </a:prstGeom>
        </p:spPr>
      </p:pic>
      <p:pic>
        <p:nvPicPr>
          <p:cNvPr id="2" name="Graphic 1" descr="Bar chart with solid fill">
            <a:extLst>
              <a:ext uri="{FF2B5EF4-FFF2-40B4-BE49-F238E27FC236}">
                <a16:creationId xmlns:a16="http://schemas.microsoft.com/office/drawing/2014/main" id="{C9A5B469-D06D-0C4D-B333-33CB43F16B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2825632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5893-2D78-70A2-D4D7-CE6C7E07F35D}"/>
            </a:ext>
          </a:extLst>
        </p:cNvPr>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5C95EB46-9534-A3F9-9C6A-089A31F6AE16}"/>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9" name="Group 18">
            <a:extLst>
              <a:ext uri="{FF2B5EF4-FFF2-40B4-BE49-F238E27FC236}">
                <a16:creationId xmlns:a16="http://schemas.microsoft.com/office/drawing/2014/main" id="{E4ECA56E-B2E4-D03A-B100-663A817EA99D}"/>
              </a:ext>
            </a:extLst>
          </p:cNvPr>
          <p:cNvGrpSpPr/>
          <p:nvPr/>
        </p:nvGrpSpPr>
        <p:grpSpPr>
          <a:xfrm>
            <a:off x="10651432" y="-1"/>
            <a:ext cx="1540568" cy="6858001"/>
            <a:chOff x="10651432" y="-1"/>
            <a:chExt cx="1540568" cy="6858001"/>
          </a:xfrm>
          <a:effectLst>
            <a:glow rad="101600">
              <a:srgbClr val="00B050">
                <a:alpha val="19000"/>
              </a:srgbClr>
            </a:glow>
          </a:effectLst>
        </p:grpSpPr>
        <p:sp>
          <p:nvSpPr>
            <p:cNvPr id="20" name="Rectangle 19">
              <a:extLst>
                <a:ext uri="{FF2B5EF4-FFF2-40B4-BE49-F238E27FC236}">
                  <a16:creationId xmlns:a16="http://schemas.microsoft.com/office/drawing/2014/main" id="{CC97B466-9D82-A7C5-1873-08DCD8C6784B}"/>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FDEFB21-4143-9E91-AD4D-88D373F8E82B}"/>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92AA81B-1310-21C4-ECF4-B328D1E1DC70}"/>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300216A-66BC-C5B1-1A2C-987FDEEB5504}"/>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F5CC663E-F43D-3765-96F8-9D15AF84287B}"/>
              </a:ext>
            </a:extLst>
          </p:cNvPr>
          <p:cNvSpPr txBox="1"/>
          <p:nvPr/>
        </p:nvSpPr>
        <p:spPr>
          <a:xfrm>
            <a:off x="799966" y="1383902"/>
            <a:ext cx="1713722" cy="523220"/>
          </a:xfrm>
          <a:prstGeom prst="rect">
            <a:avLst/>
          </a:prstGeom>
          <a:noFill/>
        </p:spPr>
        <p:txBody>
          <a:bodyPr wrap="square" rtlCol="0">
            <a:spAutoFit/>
          </a:bodyPr>
          <a:lstStyle/>
          <a:p>
            <a:r>
              <a:rPr lang="en-US" sz="2800" b="1" dirty="0">
                <a:solidFill>
                  <a:srgbClr val="FFC000"/>
                </a:solidFill>
                <a:latin typeface="Candara" panose="020E0502030303020204" pitchFamily="34" charset="0"/>
              </a:rPr>
              <a:t>Step 2:</a:t>
            </a:r>
          </a:p>
        </p:txBody>
      </p:sp>
      <p:sp>
        <p:nvSpPr>
          <p:cNvPr id="15" name="TextBox 14">
            <a:extLst>
              <a:ext uri="{FF2B5EF4-FFF2-40B4-BE49-F238E27FC236}">
                <a16:creationId xmlns:a16="http://schemas.microsoft.com/office/drawing/2014/main" id="{BE3980E4-C6FA-BC6B-CE5D-2DD9A3E7AC48}"/>
              </a:ext>
            </a:extLst>
          </p:cNvPr>
          <p:cNvSpPr txBox="1"/>
          <p:nvPr/>
        </p:nvSpPr>
        <p:spPr>
          <a:xfrm>
            <a:off x="2048721" y="1414679"/>
            <a:ext cx="5523723" cy="461665"/>
          </a:xfrm>
          <a:prstGeom prst="rect">
            <a:avLst/>
          </a:prstGeom>
          <a:noFill/>
        </p:spPr>
        <p:txBody>
          <a:bodyPr wrap="square" rtlCol="0">
            <a:spAutoFit/>
          </a:bodyPr>
          <a:lstStyle/>
          <a:p>
            <a:r>
              <a:rPr lang="en-US" sz="2400" dirty="0">
                <a:solidFill>
                  <a:schemeClr val="accent4">
                    <a:lumMod val="60000"/>
                    <a:lumOff val="40000"/>
                  </a:schemeClr>
                </a:solidFill>
                <a:latin typeface="Candara" panose="020E0502030303020204" pitchFamily="34" charset="0"/>
              </a:rPr>
              <a:t>Renaming some columns</a:t>
            </a:r>
          </a:p>
        </p:txBody>
      </p:sp>
      <p:sp>
        <p:nvSpPr>
          <p:cNvPr id="16" name="TextBox 15">
            <a:extLst>
              <a:ext uri="{FF2B5EF4-FFF2-40B4-BE49-F238E27FC236}">
                <a16:creationId xmlns:a16="http://schemas.microsoft.com/office/drawing/2014/main" id="{8FB59D98-2EBE-164F-3644-73BAC71C964F}"/>
              </a:ext>
            </a:extLst>
          </p:cNvPr>
          <p:cNvSpPr txBox="1"/>
          <p:nvPr/>
        </p:nvSpPr>
        <p:spPr>
          <a:xfrm>
            <a:off x="817003" y="1907122"/>
            <a:ext cx="7614639" cy="584775"/>
          </a:xfrm>
          <a:prstGeom prst="rect">
            <a:avLst/>
          </a:prstGeom>
          <a:noFill/>
        </p:spPr>
        <p:txBody>
          <a:bodyPr wrap="square" rtlCol="0">
            <a:spAutoFit/>
          </a:bodyPr>
          <a:lstStyle/>
          <a:p>
            <a:r>
              <a:rPr lang="en-US" sz="1600" dirty="0">
                <a:solidFill>
                  <a:schemeClr val="tx1">
                    <a:lumMod val="85000"/>
                  </a:schemeClr>
                </a:solidFill>
                <a:latin typeface="Comic Sans MS" panose="030F0702030302020204" pitchFamily="66" charset="0"/>
              </a:rPr>
              <a:t>Sometimes, there are columns that have names which may make problems when using it in code, so I rename these columns with better names.</a:t>
            </a:r>
          </a:p>
        </p:txBody>
      </p:sp>
      <p:pic>
        <p:nvPicPr>
          <p:cNvPr id="4" name="Picture 3">
            <a:extLst>
              <a:ext uri="{FF2B5EF4-FFF2-40B4-BE49-F238E27FC236}">
                <a16:creationId xmlns:a16="http://schemas.microsoft.com/office/drawing/2014/main" id="{9F14D82D-B5A9-AE80-DB8B-978A3C89A826}"/>
              </a:ext>
            </a:extLst>
          </p:cNvPr>
          <p:cNvPicPr>
            <a:picLocks noChangeAspect="1"/>
          </p:cNvPicPr>
          <p:nvPr/>
        </p:nvPicPr>
        <p:blipFill>
          <a:blip r:embed="rId7"/>
          <a:stretch>
            <a:fillRect/>
          </a:stretch>
        </p:blipFill>
        <p:spPr>
          <a:xfrm>
            <a:off x="886135" y="2770669"/>
            <a:ext cx="8869013" cy="905001"/>
          </a:xfrm>
          <a:prstGeom prst="rect">
            <a:avLst/>
          </a:prstGeom>
        </p:spPr>
      </p:pic>
      <p:sp>
        <p:nvSpPr>
          <p:cNvPr id="5" name="TextBox 4">
            <a:extLst>
              <a:ext uri="{FF2B5EF4-FFF2-40B4-BE49-F238E27FC236}">
                <a16:creationId xmlns:a16="http://schemas.microsoft.com/office/drawing/2014/main" id="{BDA10D77-84C9-F114-16EA-0823B0C09967}"/>
              </a:ext>
            </a:extLst>
          </p:cNvPr>
          <p:cNvSpPr txBox="1"/>
          <p:nvPr/>
        </p:nvSpPr>
        <p:spPr>
          <a:xfrm>
            <a:off x="1211375" y="3896401"/>
            <a:ext cx="2604623" cy="400110"/>
          </a:xfrm>
          <a:prstGeom prst="rect">
            <a:avLst/>
          </a:prstGeom>
          <a:noFill/>
        </p:spPr>
        <p:txBody>
          <a:bodyPr wrap="square" rtlCol="0">
            <a:spAutoFit/>
          </a:bodyPr>
          <a:lstStyle/>
          <a:p>
            <a:pPr algn="ctr"/>
            <a:r>
              <a:rPr lang="en-US" sz="2000" dirty="0">
                <a:solidFill>
                  <a:srgbClr val="B4816B"/>
                </a:solidFill>
                <a:latin typeface="Bell MT" panose="02020503060305020303" pitchFamily="18" charset="0"/>
                <a:cs typeface="(A) Arslan Wessam B" panose="03020402040406030203"/>
              </a:rPr>
              <a:t>Attendance  (%)  </a:t>
            </a:r>
          </a:p>
        </p:txBody>
      </p:sp>
      <p:sp>
        <p:nvSpPr>
          <p:cNvPr id="6" name="TextBox 5">
            <a:extLst>
              <a:ext uri="{FF2B5EF4-FFF2-40B4-BE49-F238E27FC236}">
                <a16:creationId xmlns:a16="http://schemas.microsoft.com/office/drawing/2014/main" id="{04189217-654B-9CC0-9597-9091E6D8A77A}"/>
              </a:ext>
            </a:extLst>
          </p:cNvPr>
          <p:cNvSpPr txBox="1"/>
          <p:nvPr/>
        </p:nvSpPr>
        <p:spPr>
          <a:xfrm>
            <a:off x="1211375" y="4464784"/>
            <a:ext cx="2604623" cy="400110"/>
          </a:xfrm>
          <a:prstGeom prst="rect">
            <a:avLst/>
          </a:prstGeom>
          <a:noFill/>
        </p:spPr>
        <p:txBody>
          <a:bodyPr wrap="square" rtlCol="0">
            <a:spAutoFit/>
          </a:bodyPr>
          <a:lstStyle/>
          <a:p>
            <a:pPr algn="ctr"/>
            <a:r>
              <a:rPr lang="en-US" sz="2000" dirty="0">
                <a:solidFill>
                  <a:srgbClr val="B4816B"/>
                </a:solidFill>
                <a:latin typeface="Bell MT" panose="02020503060305020303" pitchFamily="18" charset="0"/>
                <a:cs typeface="(A) Arslan Wessam B" panose="03020402040406030203"/>
              </a:rPr>
              <a:t>Stress Level (1-10)</a:t>
            </a:r>
          </a:p>
        </p:txBody>
      </p:sp>
      <p:sp>
        <p:nvSpPr>
          <p:cNvPr id="7" name="TextBox 6">
            <a:extLst>
              <a:ext uri="{FF2B5EF4-FFF2-40B4-BE49-F238E27FC236}">
                <a16:creationId xmlns:a16="http://schemas.microsoft.com/office/drawing/2014/main" id="{E2F89244-EAAA-6F4B-46E0-A20CBFBC44AA}"/>
              </a:ext>
            </a:extLst>
          </p:cNvPr>
          <p:cNvSpPr txBox="1"/>
          <p:nvPr/>
        </p:nvSpPr>
        <p:spPr>
          <a:xfrm>
            <a:off x="5569237" y="3896401"/>
            <a:ext cx="2604623" cy="400110"/>
          </a:xfrm>
          <a:prstGeom prst="rect">
            <a:avLst/>
          </a:prstGeom>
          <a:noFill/>
        </p:spPr>
        <p:txBody>
          <a:bodyPr wrap="square" rtlCol="0">
            <a:spAutoFit/>
          </a:bodyPr>
          <a:lstStyle/>
          <a:p>
            <a:pPr algn="ctr"/>
            <a:r>
              <a:rPr lang="en-US" sz="2000" dirty="0">
                <a:solidFill>
                  <a:srgbClr val="B4816B"/>
                </a:solidFill>
                <a:latin typeface="Bell MT" panose="02020503060305020303" pitchFamily="18" charset="0"/>
                <a:cs typeface="(A) Arslan Wessam B" panose="03020402040406030203"/>
              </a:rPr>
              <a:t>Attendance   </a:t>
            </a:r>
          </a:p>
        </p:txBody>
      </p:sp>
      <p:sp>
        <p:nvSpPr>
          <p:cNvPr id="12" name="TextBox 11">
            <a:extLst>
              <a:ext uri="{FF2B5EF4-FFF2-40B4-BE49-F238E27FC236}">
                <a16:creationId xmlns:a16="http://schemas.microsoft.com/office/drawing/2014/main" id="{92CAA483-B30A-4819-D507-C5A21DDED08B}"/>
              </a:ext>
            </a:extLst>
          </p:cNvPr>
          <p:cNvSpPr txBox="1"/>
          <p:nvPr/>
        </p:nvSpPr>
        <p:spPr>
          <a:xfrm>
            <a:off x="5634603" y="4462710"/>
            <a:ext cx="2604623" cy="400110"/>
          </a:xfrm>
          <a:prstGeom prst="rect">
            <a:avLst/>
          </a:prstGeom>
          <a:noFill/>
        </p:spPr>
        <p:txBody>
          <a:bodyPr wrap="square" rtlCol="0">
            <a:spAutoFit/>
          </a:bodyPr>
          <a:lstStyle/>
          <a:p>
            <a:pPr algn="ctr"/>
            <a:r>
              <a:rPr lang="en-US" sz="2000" dirty="0">
                <a:solidFill>
                  <a:srgbClr val="B4816B"/>
                </a:solidFill>
                <a:latin typeface="Bell MT" panose="02020503060305020303" pitchFamily="18" charset="0"/>
                <a:cs typeface="(A) Arslan Wessam B" panose="03020402040406030203"/>
              </a:rPr>
              <a:t>Stress_Level_1_to_10</a:t>
            </a:r>
          </a:p>
        </p:txBody>
      </p:sp>
      <p:cxnSp>
        <p:nvCxnSpPr>
          <p:cNvPr id="13" name="Straight Arrow Connector 12">
            <a:extLst>
              <a:ext uri="{FF2B5EF4-FFF2-40B4-BE49-F238E27FC236}">
                <a16:creationId xmlns:a16="http://schemas.microsoft.com/office/drawing/2014/main" id="{22433415-C37E-E86E-59FC-53B950A3D80D}"/>
              </a:ext>
            </a:extLst>
          </p:cNvPr>
          <p:cNvCxnSpPr>
            <a:cxnSpLocks/>
          </p:cNvCxnSpPr>
          <p:nvPr/>
        </p:nvCxnSpPr>
        <p:spPr>
          <a:xfrm>
            <a:off x="4061100" y="4096456"/>
            <a:ext cx="1126441"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7B28D7F-50E8-509E-011F-8109F9C9C3BA}"/>
              </a:ext>
            </a:extLst>
          </p:cNvPr>
          <p:cNvCxnSpPr>
            <a:cxnSpLocks/>
          </p:cNvCxnSpPr>
          <p:nvPr/>
        </p:nvCxnSpPr>
        <p:spPr>
          <a:xfrm>
            <a:off x="4061101" y="4662765"/>
            <a:ext cx="1126441"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C2D0FB6F-300D-256C-34B2-DEF06B4D5E52}"/>
              </a:ext>
            </a:extLst>
          </p:cNvPr>
          <p:cNvSpPr/>
          <p:nvPr/>
        </p:nvSpPr>
        <p:spPr>
          <a:xfrm>
            <a:off x="2996834" y="3087225"/>
            <a:ext cx="1496508" cy="268220"/>
          </a:xfrm>
          <a:prstGeom prst="roundRect">
            <a:avLst>
              <a:gd name="adj" fmla="val 10533"/>
            </a:avLst>
          </a:prstGeom>
          <a:noFill/>
          <a:ln>
            <a:solidFill>
              <a:schemeClr val="tx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F9696E76-3C4C-328D-E2F4-D7269B6A6C7B}"/>
              </a:ext>
            </a:extLst>
          </p:cNvPr>
          <p:cNvSpPr/>
          <p:nvPr/>
        </p:nvSpPr>
        <p:spPr>
          <a:xfrm>
            <a:off x="4789401" y="3087225"/>
            <a:ext cx="1306599" cy="268220"/>
          </a:xfrm>
          <a:prstGeom prst="roundRect">
            <a:avLst>
              <a:gd name="adj" fmla="val 10533"/>
            </a:avLst>
          </a:prstGeom>
          <a:noFill/>
          <a:ln>
            <a:solidFill>
              <a:schemeClr val="tx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1B7FFFC-F8DD-EB80-5CBF-725B62331AED}"/>
              </a:ext>
            </a:extLst>
          </p:cNvPr>
          <p:cNvSpPr/>
          <p:nvPr/>
        </p:nvSpPr>
        <p:spPr>
          <a:xfrm>
            <a:off x="2996834" y="3389892"/>
            <a:ext cx="2007409" cy="197411"/>
          </a:xfrm>
          <a:prstGeom prst="roundRect">
            <a:avLst>
              <a:gd name="adj" fmla="val 10533"/>
            </a:avLst>
          </a:prstGeom>
          <a:noFill/>
          <a:ln>
            <a:solidFill>
              <a:schemeClr val="tx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13F4ECBC-F30C-C96F-8CF7-23AFDCC37533}"/>
              </a:ext>
            </a:extLst>
          </p:cNvPr>
          <p:cNvSpPr/>
          <p:nvPr/>
        </p:nvSpPr>
        <p:spPr>
          <a:xfrm>
            <a:off x="5199607" y="3357629"/>
            <a:ext cx="2384903" cy="224673"/>
          </a:xfrm>
          <a:prstGeom prst="roundRect">
            <a:avLst>
              <a:gd name="adj" fmla="val 10533"/>
            </a:avLst>
          </a:prstGeom>
          <a:noFill/>
          <a:ln>
            <a:solidFill>
              <a:schemeClr val="tx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5A18335-3B8C-F4D4-09AD-2BC24C3E37C2}"/>
              </a:ext>
            </a:extLst>
          </p:cNvPr>
          <p:cNvSpPr txBox="1"/>
          <p:nvPr/>
        </p:nvSpPr>
        <p:spPr>
          <a:xfrm>
            <a:off x="2398141" y="150960"/>
            <a:ext cx="6883511"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Handling missing values and performing basic data cleaning. </a:t>
            </a:r>
          </a:p>
        </p:txBody>
      </p:sp>
      <p:pic>
        <p:nvPicPr>
          <p:cNvPr id="2" name="Graphic 1" descr="Research with solid fill">
            <a:extLst>
              <a:ext uri="{FF2B5EF4-FFF2-40B4-BE49-F238E27FC236}">
                <a16:creationId xmlns:a16="http://schemas.microsoft.com/office/drawing/2014/main" id="{B44FB494-E402-62EE-BFC9-156DB24DA9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22200" y="105280"/>
            <a:ext cx="610590" cy="610590"/>
          </a:xfrm>
          <a:prstGeom prst="rect">
            <a:avLst/>
          </a:prstGeom>
        </p:spPr>
      </p:pic>
    </p:spTree>
    <p:extLst>
      <p:ext uri="{BB962C8B-B14F-4D97-AF65-F5344CB8AC3E}">
        <p14:creationId xmlns:p14="http://schemas.microsoft.com/office/powerpoint/2010/main" val="239504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heel(1)">
                                      <p:cBhvr>
                                        <p:cTn id="28" dur="1200"/>
                                        <p:tgtEl>
                                          <p:spTgt spid="25"/>
                                        </p:tgtEl>
                                      </p:cBhvr>
                                    </p:animEffect>
                                  </p:childTnLst>
                                </p:cTn>
                              </p:par>
                            </p:childTnLst>
                          </p:cTn>
                        </p:par>
                        <p:par>
                          <p:cTn id="29" fill="hold">
                            <p:stCondLst>
                              <p:cond delay="12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heel(1)">
                                      <p:cBhvr>
                                        <p:cTn id="39" dur="1200"/>
                                        <p:tgtEl>
                                          <p:spTgt spid="26"/>
                                        </p:tgtEl>
                                      </p:cBhvr>
                                    </p:animEffect>
                                  </p:childTnLst>
                                </p:cTn>
                              </p:par>
                            </p:childTnLst>
                          </p:cTn>
                        </p:par>
                        <p:par>
                          <p:cTn id="40" fill="hold">
                            <p:stCondLst>
                              <p:cond delay="2900"/>
                            </p:stCondLst>
                            <p:childTnLst>
                              <p:par>
                                <p:cTn id="41" presetID="14" presetClass="entr" presetSubtype="1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randombar(horizontal)">
                                      <p:cBhvr>
                                        <p:cTn id="43" dur="500"/>
                                        <p:tgtEl>
                                          <p:spTgt spid="6"/>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heel(1)">
                                      <p:cBhvr>
                                        <p:cTn id="46" dur="1200"/>
                                        <p:tgtEl>
                                          <p:spTgt spid="27"/>
                                        </p:tgtEl>
                                      </p:cBhvr>
                                    </p:animEffect>
                                  </p:childTnLst>
                                </p:cTn>
                              </p:par>
                            </p:childTnLst>
                          </p:cTn>
                        </p:par>
                        <p:par>
                          <p:cTn id="47" fill="hold">
                            <p:stCondLst>
                              <p:cond delay="4100"/>
                            </p:stCondLst>
                            <p:childTnLst>
                              <p:par>
                                <p:cTn id="48" presetID="22" presetClass="entr" presetSubtype="8"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par>
                          <p:cTn id="51" fill="hold">
                            <p:stCondLst>
                              <p:cond delay="4600"/>
                            </p:stCondLst>
                            <p:childTnLst>
                              <p:par>
                                <p:cTn id="52" presetID="14" presetClass="entr" presetSubtype="1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randombar(horizontal)">
                                      <p:cBhvr>
                                        <p:cTn id="54" dur="500"/>
                                        <p:tgtEl>
                                          <p:spTgt spid="12"/>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heel(1)">
                                      <p:cBhvr>
                                        <p:cTn id="57" dur="1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5" grpId="0"/>
      <p:bldP spid="6" grpId="0"/>
      <p:bldP spid="7" grpId="0"/>
      <p:bldP spid="12" grpId="0"/>
      <p:bldP spid="25" grpId="0" animBg="1"/>
      <p:bldP spid="26" grpId="0" animBg="1"/>
      <p:bldP spid="27" grpId="0" animBg="1"/>
      <p:bldP spid="2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170F5-BF1B-A1EE-0C7C-55922DEBC49B}"/>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6A8C91CE-9906-96ED-CF82-94510781D971}"/>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E80273F-7747-5025-0D9B-3BE3B36A4D54}"/>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1D501126-3D4D-79E6-8109-49121064D84F}"/>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35D904-273F-2548-5AC9-7B9439DFDEF0}"/>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8D3001-39D4-8178-7080-C41C6ED52407}"/>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5BB8AE02-2287-7895-DC18-79631CA5018B}"/>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5AFA0B7-17A1-638C-6EEF-73CD58C76CC0}"/>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834F250C-6AD7-E405-29CC-2B20BB24821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943A5FCB-2D98-FE1E-AC24-6664F162A8FC}"/>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sp>
        <p:nvSpPr>
          <p:cNvPr id="2" name="Rectangle: Rounded Corners 1">
            <a:extLst>
              <a:ext uri="{FF2B5EF4-FFF2-40B4-BE49-F238E27FC236}">
                <a16:creationId xmlns:a16="http://schemas.microsoft.com/office/drawing/2014/main" id="{10F65AA2-4943-C3CD-05E3-74F1256B7357}"/>
              </a:ext>
            </a:extLst>
          </p:cNvPr>
          <p:cNvSpPr/>
          <p:nvPr/>
        </p:nvSpPr>
        <p:spPr>
          <a:xfrm>
            <a:off x="2517058" y="2154776"/>
            <a:ext cx="552572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C97F075-1008-02D6-1B07-DDA3F7D4FB0D}"/>
              </a:ext>
            </a:extLst>
          </p:cNvPr>
          <p:cNvSpPr txBox="1"/>
          <p:nvPr/>
        </p:nvSpPr>
        <p:spPr>
          <a:xfrm>
            <a:off x="2534624" y="2216331"/>
            <a:ext cx="5411205" cy="400110"/>
          </a:xfrm>
          <a:prstGeom prst="rect">
            <a:avLst/>
          </a:prstGeom>
          <a:noFill/>
        </p:spPr>
        <p:txBody>
          <a:bodyPr wrap="square" rtlCol="0">
            <a:spAutoFit/>
          </a:bodyPr>
          <a:lstStyle/>
          <a:p>
            <a:pPr algn="ctr"/>
            <a:r>
              <a:rPr lang="en-US" sz="2000" dirty="0">
                <a:solidFill>
                  <a:schemeClr val="accent3">
                    <a:lumMod val="20000"/>
                    <a:lumOff val="80000"/>
                  </a:schemeClr>
                </a:solidFill>
              </a:rPr>
              <a:t>Family Income, Internet Access &amp; Total Score</a:t>
            </a:r>
          </a:p>
        </p:txBody>
      </p:sp>
      <p:pic>
        <p:nvPicPr>
          <p:cNvPr id="6" name="Picture 5">
            <a:extLst>
              <a:ext uri="{FF2B5EF4-FFF2-40B4-BE49-F238E27FC236}">
                <a16:creationId xmlns:a16="http://schemas.microsoft.com/office/drawing/2014/main" id="{096A9C52-0608-1E09-DEA7-77B9B3A715F7}"/>
              </a:ext>
            </a:extLst>
          </p:cNvPr>
          <p:cNvPicPr>
            <a:picLocks noChangeAspect="1"/>
          </p:cNvPicPr>
          <p:nvPr/>
        </p:nvPicPr>
        <p:blipFill>
          <a:blip r:embed="rId9"/>
          <a:stretch>
            <a:fillRect/>
          </a:stretch>
        </p:blipFill>
        <p:spPr>
          <a:xfrm>
            <a:off x="2792314" y="2996567"/>
            <a:ext cx="5004667" cy="3469902"/>
          </a:xfrm>
          <a:prstGeom prst="rect">
            <a:avLst/>
          </a:prstGeom>
        </p:spPr>
      </p:pic>
      <p:pic>
        <p:nvPicPr>
          <p:cNvPr id="5" name="Graphic 4" descr="Bar chart with solid fill">
            <a:extLst>
              <a:ext uri="{FF2B5EF4-FFF2-40B4-BE49-F238E27FC236}">
                <a16:creationId xmlns:a16="http://schemas.microsoft.com/office/drawing/2014/main" id="{CEF7CB9B-1EC7-6E26-8AA7-9D3576F478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42315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EDA6-5458-7AF2-FAA0-5589F6D6C5F2}"/>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7917F273-2D07-A877-8DCC-430B2289B1AD}"/>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04E6E9D-2039-3FB8-34DA-6EFB9EB2B1F4}"/>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A8D0526C-B3EB-BDD7-31BA-FBBDB9F1C628}"/>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E7A980F-0F1E-1E09-4807-2FA97D6C17A5}"/>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06A414-0D4D-0CF2-DEDE-E7DBFCBEB002}"/>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F19889F8-DEC2-A926-9782-7C7DACCFCCE4}"/>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D7C9338-BAA2-00CB-26DB-C224FC5B1100}"/>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95470BD9-DA65-1380-6E65-86241B1EBD2F}"/>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F7FED68-1213-E5E6-5F1B-7BBAC94F7DC5}"/>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7" name="TextBox 6">
            <a:extLst>
              <a:ext uri="{FF2B5EF4-FFF2-40B4-BE49-F238E27FC236}">
                <a16:creationId xmlns:a16="http://schemas.microsoft.com/office/drawing/2014/main" id="{8DCC5285-5363-DF34-3E7E-F559B9DA9FF2}"/>
              </a:ext>
            </a:extLst>
          </p:cNvPr>
          <p:cNvSpPr txBox="1"/>
          <p:nvPr/>
        </p:nvSpPr>
        <p:spPr>
          <a:xfrm>
            <a:off x="513523" y="2922236"/>
            <a:ext cx="4340292" cy="2957861"/>
          </a:xfrm>
          <a:prstGeom prst="rect">
            <a:avLst/>
          </a:prstGeom>
          <a:noFill/>
        </p:spPr>
        <p:txBody>
          <a:bodyPr wrap="square" rtlCol="0">
            <a:spAutoFit/>
          </a:bodyPr>
          <a:lstStyle/>
          <a:p>
            <a:pPr>
              <a:lnSpc>
                <a:spcPct val="150000"/>
              </a:lnSpc>
            </a:pPr>
            <a:r>
              <a:rPr lang="en-US" dirty="0">
                <a:solidFill>
                  <a:schemeClr val="accent2">
                    <a:lumMod val="20000"/>
                    <a:lumOff val="80000"/>
                  </a:schemeClr>
                </a:solidFill>
                <a:latin typeface="Corbel Light" panose="020B0303020204020204" pitchFamily="34" charset="0"/>
              </a:rPr>
              <a:t>We note that the absence of internet access doesn't affect the scores of students, so the internet is not a big deal in the process of getting high degrees, and it is not a sign for the high-income family, such that the biggest percentage for the absence of internet is found in the high-income families.</a:t>
            </a:r>
          </a:p>
        </p:txBody>
      </p:sp>
      <p:pic>
        <p:nvPicPr>
          <p:cNvPr id="18" name="Graphic 17" descr="Badge 3 with solid fill">
            <a:extLst>
              <a:ext uri="{FF2B5EF4-FFF2-40B4-BE49-F238E27FC236}">
                <a16:creationId xmlns:a16="http://schemas.microsoft.com/office/drawing/2014/main" id="{B821DC10-5A3F-9646-DA0B-B4A56F0324E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19" name="TextBox 18">
            <a:extLst>
              <a:ext uri="{FF2B5EF4-FFF2-40B4-BE49-F238E27FC236}">
                <a16:creationId xmlns:a16="http://schemas.microsoft.com/office/drawing/2014/main" id="{3A02A06C-37CD-173D-6F00-403A61E274B0}"/>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pic>
        <p:nvPicPr>
          <p:cNvPr id="3" name="Picture 2">
            <a:extLst>
              <a:ext uri="{FF2B5EF4-FFF2-40B4-BE49-F238E27FC236}">
                <a16:creationId xmlns:a16="http://schemas.microsoft.com/office/drawing/2014/main" id="{28054116-B0A7-DE15-9D70-2800CECCDE14}"/>
              </a:ext>
            </a:extLst>
          </p:cNvPr>
          <p:cNvPicPr>
            <a:picLocks noChangeAspect="1"/>
          </p:cNvPicPr>
          <p:nvPr/>
        </p:nvPicPr>
        <p:blipFill>
          <a:blip r:embed="rId10"/>
          <a:stretch>
            <a:fillRect/>
          </a:stretch>
        </p:blipFill>
        <p:spPr>
          <a:xfrm>
            <a:off x="5340302" y="2409998"/>
            <a:ext cx="4961691" cy="3440106"/>
          </a:xfrm>
          <a:prstGeom prst="rect">
            <a:avLst/>
          </a:prstGeom>
        </p:spPr>
      </p:pic>
      <p:pic>
        <p:nvPicPr>
          <p:cNvPr id="2" name="Graphic 1" descr="Bar chart with solid fill">
            <a:extLst>
              <a:ext uri="{FF2B5EF4-FFF2-40B4-BE49-F238E27FC236}">
                <a16:creationId xmlns:a16="http://schemas.microsoft.com/office/drawing/2014/main" id="{4C333076-DFE2-0F7E-7DE7-751F0A811F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9134801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B1DF1-5252-0A6E-2A08-0ECE70089845}"/>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BDEB541B-C470-BB7A-13FD-0CA25831D3FC}"/>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451EC1E-5A25-04A4-F18E-6155219E8102}"/>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C316B464-2667-7064-4E13-C21819CD45E2}"/>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3DD37FB-41E3-1C8A-8B01-B2ACDC710AAA}"/>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0CFDF0-D37F-94D0-6B6E-5BCF69C8A41C}"/>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A045C6B-183A-BE6C-B6E3-DF157AE23B91}"/>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E490120-CB75-93BD-D056-36F8A2608423}"/>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53F7F477-96A4-FD87-2069-0865AA13C12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6496C7A8-18B4-A662-A794-5DE80F94B688}"/>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sp>
        <p:nvSpPr>
          <p:cNvPr id="27" name="Rectangle: Rounded Corners 26">
            <a:extLst>
              <a:ext uri="{FF2B5EF4-FFF2-40B4-BE49-F238E27FC236}">
                <a16:creationId xmlns:a16="http://schemas.microsoft.com/office/drawing/2014/main" id="{C5EB3EA5-3B39-3D92-C842-6907D5716ED1}"/>
              </a:ext>
            </a:extLst>
          </p:cNvPr>
          <p:cNvSpPr/>
          <p:nvPr/>
        </p:nvSpPr>
        <p:spPr>
          <a:xfrm>
            <a:off x="2428568" y="2154776"/>
            <a:ext cx="561421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B7E2E0-4158-D371-0C64-0CCAD4EFA0F5}"/>
              </a:ext>
            </a:extLst>
          </p:cNvPr>
          <p:cNvSpPr txBox="1"/>
          <p:nvPr/>
        </p:nvSpPr>
        <p:spPr>
          <a:xfrm>
            <a:off x="2534624" y="2216331"/>
            <a:ext cx="5411205" cy="400110"/>
          </a:xfrm>
          <a:prstGeom prst="rect">
            <a:avLst/>
          </a:prstGeom>
          <a:noFill/>
        </p:spPr>
        <p:txBody>
          <a:bodyPr wrap="square" rtlCol="0">
            <a:spAutoFit/>
          </a:bodyPr>
          <a:lstStyle/>
          <a:p>
            <a:pPr algn="ctr"/>
            <a:r>
              <a:rPr lang="en-US" sz="2000" dirty="0">
                <a:solidFill>
                  <a:schemeClr val="accent3">
                    <a:lumMod val="20000"/>
                    <a:lumOff val="80000"/>
                  </a:schemeClr>
                </a:solidFill>
              </a:rPr>
              <a:t>Some columns taking ‘Grade’ in considerations</a:t>
            </a:r>
          </a:p>
        </p:txBody>
      </p:sp>
      <p:pic>
        <p:nvPicPr>
          <p:cNvPr id="3" name="Picture 2">
            <a:extLst>
              <a:ext uri="{FF2B5EF4-FFF2-40B4-BE49-F238E27FC236}">
                <a16:creationId xmlns:a16="http://schemas.microsoft.com/office/drawing/2014/main" id="{C0EE5BC4-9E7B-7816-5B29-91201D66DB7B}"/>
              </a:ext>
            </a:extLst>
          </p:cNvPr>
          <p:cNvPicPr>
            <a:picLocks noChangeAspect="1"/>
          </p:cNvPicPr>
          <p:nvPr/>
        </p:nvPicPr>
        <p:blipFill>
          <a:blip r:embed="rId9"/>
          <a:stretch>
            <a:fillRect/>
          </a:stretch>
        </p:blipFill>
        <p:spPr>
          <a:xfrm>
            <a:off x="1239790" y="2996567"/>
            <a:ext cx="8249801" cy="1219370"/>
          </a:xfrm>
          <a:prstGeom prst="rect">
            <a:avLst/>
          </a:prstGeom>
        </p:spPr>
      </p:pic>
      <p:pic>
        <p:nvPicPr>
          <p:cNvPr id="2" name="Graphic 1" descr="Bar chart with solid fill">
            <a:extLst>
              <a:ext uri="{FF2B5EF4-FFF2-40B4-BE49-F238E27FC236}">
                <a16:creationId xmlns:a16="http://schemas.microsoft.com/office/drawing/2014/main" id="{7E7497C8-3180-414F-8D0B-F5A857A985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40692173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7AC3B-BBEE-6933-898E-5BD8B6FD6364}"/>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6B5FB330-F266-9414-1498-D803CEBFA87F}"/>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015B57AD-C31E-26B0-9F9B-50AFF7F04627}"/>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9D29D0B0-5E92-473A-1707-7EB75B8D2039}"/>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0DBF4F3-AEAE-273A-805F-6E6ED2EF304B}"/>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9D1AA8-6ED1-0F34-C0E2-B351B4F397E2}"/>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5D5AD0CD-0912-377F-68A4-5643224BFC69}"/>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E144C5D4-433A-2240-57B6-A50E7B87DBBF}"/>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2E0D4D78-BC0A-AD3D-3C97-D3A5406C8CB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6F9AB37F-9AEC-DC82-6A4C-817F30501897}"/>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pic>
        <p:nvPicPr>
          <p:cNvPr id="7" name="Picture 6">
            <a:extLst>
              <a:ext uri="{FF2B5EF4-FFF2-40B4-BE49-F238E27FC236}">
                <a16:creationId xmlns:a16="http://schemas.microsoft.com/office/drawing/2014/main" id="{EBE6194C-C084-85A8-66FE-7B2647BF0ACE}"/>
              </a:ext>
            </a:extLst>
          </p:cNvPr>
          <p:cNvPicPr>
            <a:picLocks noChangeAspect="1"/>
          </p:cNvPicPr>
          <p:nvPr/>
        </p:nvPicPr>
        <p:blipFill>
          <a:blip r:embed="rId9"/>
          <a:stretch>
            <a:fillRect/>
          </a:stretch>
        </p:blipFill>
        <p:spPr>
          <a:xfrm>
            <a:off x="5928852" y="994414"/>
            <a:ext cx="5853658" cy="5729112"/>
          </a:xfrm>
          <a:prstGeom prst="rect">
            <a:avLst/>
          </a:prstGeom>
        </p:spPr>
      </p:pic>
      <p:sp>
        <p:nvSpPr>
          <p:cNvPr id="9" name="Rectangle: Rounded Corners 8">
            <a:extLst>
              <a:ext uri="{FF2B5EF4-FFF2-40B4-BE49-F238E27FC236}">
                <a16:creationId xmlns:a16="http://schemas.microsoft.com/office/drawing/2014/main" id="{E35F064B-00F4-BB97-4FB9-4579826B2BE8}"/>
              </a:ext>
            </a:extLst>
          </p:cNvPr>
          <p:cNvSpPr/>
          <p:nvPr/>
        </p:nvSpPr>
        <p:spPr>
          <a:xfrm>
            <a:off x="206478" y="3463628"/>
            <a:ext cx="5586830"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B6D98E-6F6D-4FDD-894F-0AD35A10F617}"/>
              </a:ext>
            </a:extLst>
          </p:cNvPr>
          <p:cNvSpPr txBox="1"/>
          <p:nvPr/>
        </p:nvSpPr>
        <p:spPr>
          <a:xfrm>
            <a:off x="285144" y="3525183"/>
            <a:ext cx="5411205" cy="400110"/>
          </a:xfrm>
          <a:prstGeom prst="rect">
            <a:avLst/>
          </a:prstGeom>
          <a:noFill/>
        </p:spPr>
        <p:txBody>
          <a:bodyPr wrap="square" rtlCol="0">
            <a:spAutoFit/>
          </a:bodyPr>
          <a:lstStyle/>
          <a:p>
            <a:pPr algn="ctr"/>
            <a:r>
              <a:rPr lang="en-US" sz="2000" dirty="0">
                <a:solidFill>
                  <a:schemeClr val="accent3">
                    <a:lumMod val="20000"/>
                    <a:lumOff val="80000"/>
                  </a:schemeClr>
                </a:solidFill>
              </a:rPr>
              <a:t>Some columns taking ‘Grade’ in considerations</a:t>
            </a:r>
          </a:p>
        </p:txBody>
      </p:sp>
      <p:pic>
        <p:nvPicPr>
          <p:cNvPr id="2" name="Graphic 1" descr="Bar chart with solid fill">
            <a:extLst>
              <a:ext uri="{FF2B5EF4-FFF2-40B4-BE49-F238E27FC236}">
                <a16:creationId xmlns:a16="http://schemas.microsoft.com/office/drawing/2014/main" id="{2884CD1B-E5B5-3F10-97A5-D25A2AB225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888345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21C72-6DD4-ECA5-23BF-8B2CC877C442}"/>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08EC5961-D9DD-FFBC-B00F-32B8E5613ADF}"/>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E0028736-6839-F0FC-8CB8-1BB9322E6145}"/>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4128A6F3-7CD4-0559-3D0A-ABABEF9F2130}"/>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3FF25A-82D1-6B23-D425-2B2803842C5D}"/>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D940E7-0200-7F52-CCBC-D9D8A81B917D}"/>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E2B0E4A-8C4A-300F-3F2F-6CFA3B691659}"/>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C915A57-FA7C-C1B7-E29A-62EFA162D498}"/>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ED0F9EAE-4C1B-F78B-8A04-897593C9A897}"/>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6BA6F53-8D2D-08B3-5304-0601D02497B7}"/>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7" name="TextBox 6">
            <a:extLst>
              <a:ext uri="{FF2B5EF4-FFF2-40B4-BE49-F238E27FC236}">
                <a16:creationId xmlns:a16="http://schemas.microsoft.com/office/drawing/2014/main" id="{30D539B7-A1EE-26E1-5C31-E57988964DC8}"/>
              </a:ext>
            </a:extLst>
          </p:cNvPr>
          <p:cNvSpPr txBox="1"/>
          <p:nvPr/>
        </p:nvSpPr>
        <p:spPr>
          <a:xfrm>
            <a:off x="513523" y="3144159"/>
            <a:ext cx="4608897" cy="1429622"/>
          </a:xfrm>
          <a:prstGeom prst="rect">
            <a:avLst/>
          </a:prstGeom>
          <a:noFill/>
        </p:spPr>
        <p:txBody>
          <a:bodyPr wrap="square" rtlCol="0">
            <a:spAutoFit/>
          </a:bodyPr>
          <a:lstStyle/>
          <a:p>
            <a:pPr>
              <a:lnSpc>
                <a:spcPct val="150000"/>
              </a:lnSpc>
            </a:pPr>
            <a:r>
              <a:rPr lang="en-US" sz="2000" dirty="0">
                <a:solidFill>
                  <a:schemeClr val="accent2">
                    <a:lumMod val="20000"/>
                    <a:lumOff val="80000"/>
                  </a:schemeClr>
                </a:solidFill>
                <a:latin typeface="Corbel Light" panose="020B0303020204020204" pitchFamily="34" charset="0"/>
              </a:rPr>
              <a:t>we notice that the biggest effect in getting high Grade is the attendance. The more you attend the more you got highest degrees.</a:t>
            </a:r>
          </a:p>
        </p:txBody>
      </p:sp>
      <p:pic>
        <p:nvPicPr>
          <p:cNvPr id="18" name="Graphic 17" descr="Badge 3 with solid fill">
            <a:extLst>
              <a:ext uri="{FF2B5EF4-FFF2-40B4-BE49-F238E27FC236}">
                <a16:creationId xmlns:a16="http://schemas.microsoft.com/office/drawing/2014/main" id="{F58E99BD-4E13-6B5A-202C-060F76DDB26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19" name="TextBox 18">
            <a:extLst>
              <a:ext uri="{FF2B5EF4-FFF2-40B4-BE49-F238E27FC236}">
                <a16:creationId xmlns:a16="http://schemas.microsoft.com/office/drawing/2014/main" id="{AE1879CE-F005-DB24-C19C-F06FA8980105}"/>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pic>
        <p:nvPicPr>
          <p:cNvPr id="2" name="Picture 1">
            <a:extLst>
              <a:ext uri="{FF2B5EF4-FFF2-40B4-BE49-F238E27FC236}">
                <a16:creationId xmlns:a16="http://schemas.microsoft.com/office/drawing/2014/main" id="{7AE621CE-985E-0898-219F-93BA5AE6D39B}"/>
              </a:ext>
            </a:extLst>
          </p:cNvPr>
          <p:cNvPicPr>
            <a:picLocks noChangeAspect="1"/>
          </p:cNvPicPr>
          <p:nvPr/>
        </p:nvPicPr>
        <p:blipFill>
          <a:blip r:embed="rId10"/>
          <a:stretch>
            <a:fillRect/>
          </a:stretch>
        </p:blipFill>
        <p:spPr>
          <a:xfrm>
            <a:off x="5928852" y="994414"/>
            <a:ext cx="5853658" cy="5729112"/>
          </a:xfrm>
          <a:prstGeom prst="rect">
            <a:avLst/>
          </a:prstGeom>
        </p:spPr>
      </p:pic>
      <p:pic>
        <p:nvPicPr>
          <p:cNvPr id="3" name="Graphic 2" descr="Bar chart with solid fill">
            <a:extLst>
              <a:ext uri="{FF2B5EF4-FFF2-40B4-BE49-F238E27FC236}">
                <a16:creationId xmlns:a16="http://schemas.microsoft.com/office/drawing/2014/main" id="{C9AC88D8-34C3-AA2E-F56E-D70309BD09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9309437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up)">
                                      <p:cBhvr>
                                        <p:cTn id="14" dur="500"/>
                                        <p:tgtEl>
                                          <p:spTgt spid="7">
                                            <p:txEl>
                                              <p:pRg st="0" end="0"/>
                                            </p:txEl>
                                          </p:spTgt>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79295-83F0-8384-50E0-FE9870C43471}"/>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4DA1CF66-5B9F-5ED8-A0EA-7C2EF55501FF}"/>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68FADD8-F800-72DC-C705-84118F95F496}"/>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CB79C968-B13C-D64B-A49B-14C43C004409}"/>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351AAF-54A3-F370-E64A-CA1BC4C18602}"/>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637874-BE59-F1BC-7BB3-0C7871BE23E9}"/>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FAE538AD-45B7-06CC-6749-1B18813EAEF1}"/>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E4D2310-86CD-51A3-B4A5-47F5395BB3D5}"/>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9E1D382A-37C3-3E64-AC3D-0AD3E6C186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0C4D7936-C1A5-92D5-8FC3-6ACD5065A23E}"/>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sp>
        <p:nvSpPr>
          <p:cNvPr id="27" name="Rectangle: Rounded Corners 26">
            <a:extLst>
              <a:ext uri="{FF2B5EF4-FFF2-40B4-BE49-F238E27FC236}">
                <a16:creationId xmlns:a16="http://schemas.microsoft.com/office/drawing/2014/main" id="{A218025E-2235-9B06-287D-4F04C4BB2C55}"/>
              </a:ext>
            </a:extLst>
          </p:cNvPr>
          <p:cNvSpPr/>
          <p:nvPr/>
        </p:nvSpPr>
        <p:spPr>
          <a:xfrm>
            <a:off x="2517058" y="2154776"/>
            <a:ext cx="552572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DD31C40-2E5C-3A7D-0502-35A3389A72CB}"/>
              </a:ext>
            </a:extLst>
          </p:cNvPr>
          <p:cNvSpPr txBox="1"/>
          <p:nvPr/>
        </p:nvSpPr>
        <p:spPr>
          <a:xfrm>
            <a:off x="2534624" y="2216331"/>
            <a:ext cx="5411205" cy="400110"/>
          </a:xfrm>
          <a:prstGeom prst="rect">
            <a:avLst/>
          </a:prstGeom>
          <a:noFill/>
        </p:spPr>
        <p:txBody>
          <a:bodyPr wrap="square" rtlCol="0">
            <a:spAutoFit/>
          </a:bodyPr>
          <a:lstStyle/>
          <a:p>
            <a:pPr algn="ctr"/>
            <a:r>
              <a:rPr lang="en-US" sz="2000" dirty="0">
                <a:solidFill>
                  <a:schemeClr val="accent3">
                    <a:lumMod val="20000"/>
                    <a:lumOff val="80000"/>
                  </a:schemeClr>
                </a:solidFill>
              </a:rPr>
              <a:t>Study Hours, Sleep Hours &amp; Stress Level</a:t>
            </a:r>
          </a:p>
        </p:txBody>
      </p:sp>
      <p:pic>
        <p:nvPicPr>
          <p:cNvPr id="3" name="Picture 2">
            <a:extLst>
              <a:ext uri="{FF2B5EF4-FFF2-40B4-BE49-F238E27FC236}">
                <a16:creationId xmlns:a16="http://schemas.microsoft.com/office/drawing/2014/main" id="{011A19D0-3AAD-A499-EAA4-7AD21DB0B972}"/>
              </a:ext>
            </a:extLst>
          </p:cNvPr>
          <p:cNvPicPr>
            <a:picLocks noChangeAspect="1"/>
          </p:cNvPicPr>
          <p:nvPr/>
        </p:nvPicPr>
        <p:blipFill>
          <a:blip r:embed="rId9"/>
          <a:stretch>
            <a:fillRect/>
          </a:stretch>
        </p:blipFill>
        <p:spPr>
          <a:xfrm>
            <a:off x="1164007" y="3238257"/>
            <a:ext cx="8203325" cy="1614356"/>
          </a:xfrm>
          <a:prstGeom prst="rect">
            <a:avLst/>
          </a:prstGeom>
        </p:spPr>
      </p:pic>
      <p:pic>
        <p:nvPicPr>
          <p:cNvPr id="2" name="Graphic 1" descr="Bar chart with solid fill">
            <a:extLst>
              <a:ext uri="{FF2B5EF4-FFF2-40B4-BE49-F238E27FC236}">
                <a16:creationId xmlns:a16="http://schemas.microsoft.com/office/drawing/2014/main" id="{DD7DA104-DFB0-A362-6346-437AAC5EA2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3750057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9F802-0FA3-892D-F6F7-F3C5D3E593C9}"/>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E6C20167-E6BC-A68D-C15A-CF0B51E7637D}"/>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EFAB3643-2CA7-A1AF-7CA0-4ECBD50CC3EE}"/>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99BA213F-468A-50DF-8A5A-B491B5347BAE}"/>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C86F431-97A0-41A0-403E-FBF86CDD8F48}"/>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42B062-5298-FD87-F64E-0BE49108A036}"/>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7051DE22-C6AB-3663-44F5-142C6F9A62EB}"/>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EE0654B5-FFA6-C7B2-2222-BB56244721DE}"/>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D7C7F9ED-25CE-5A42-C038-AC073B9C3E7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CE5461F4-1791-157C-6443-32325BD0942B}"/>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sp>
        <p:nvSpPr>
          <p:cNvPr id="5" name="Rectangle: Rounded Corners 4">
            <a:extLst>
              <a:ext uri="{FF2B5EF4-FFF2-40B4-BE49-F238E27FC236}">
                <a16:creationId xmlns:a16="http://schemas.microsoft.com/office/drawing/2014/main" id="{E4ECB9DA-1E2B-626E-A55D-78F0C53450A7}"/>
              </a:ext>
            </a:extLst>
          </p:cNvPr>
          <p:cNvSpPr/>
          <p:nvPr/>
        </p:nvSpPr>
        <p:spPr>
          <a:xfrm>
            <a:off x="2517058" y="2154776"/>
            <a:ext cx="552572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9AE7F5-9B2E-25D6-810A-4F6E8BDB2683}"/>
              </a:ext>
            </a:extLst>
          </p:cNvPr>
          <p:cNvSpPr txBox="1"/>
          <p:nvPr/>
        </p:nvSpPr>
        <p:spPr>
          <a:xfrm>
            <a:off x="2534624" y="2216331"/>
            <a:ext cx="5411205" cy="400110"/>
          </a:xfrm>
          <a:prstGeom prst="rect">
            <a:avLst/>
          </a:prstGeom>
          <a:noFill/>
        </p:spPr>
        <p:txBody>
          <a:bodyPr wrap="square" rtlCol="0">
            <a:spAutoFit/>
          </a:bodyPr>
          <a:lstStyle/>
          <a:p>
            <a:pPr algn="ctr"/>
            <a:r>
              <a:rPr lang="en-US" sz="2000" dirty="0">
                <a:solidFill>
                  <a:schemeClr val="accent3">
                    <a:lumMod val="20000"/>
                    <a:lumOff val="80000"/>
                  </a:schemeClr>
                </a:solidFill>
              </a:rPr>
              <a:t>Study Hours, Sleep Hours &amp; Stress Level</a:t>
            </a:r>
          </a:p>
        </p:txBody>
      </p:sp>
      <p:pic>
        <p:nvPicPr>
          <p:cNvPr id="10" name="Picture 9">
            <a:extLst>
              <a:ext uri="{FF2B5EF4-FFF2-40B4-BE49-F238E27FC236}">
                <a16:creationId xmlns:a16="http://schemas.microsoft.com/office/drawing/2014/main" id="{441B7FFC-4A11-5AD0-0E59-8AE8A3B17FD4}"/>
              </a:ext>
            </a:extLst>
          </p:cNvPr>
          <p:cNvPicPr>
            <a:picLocks noChangeAspect="1"/>
          </p:cNvPicPr>
          <p:nvPr/>
        </p:nvPicPr>
        <p:blipFill>
          <a:blip r:embed="rId9"/>
          <a:stretch>
            <a:fillRect/>
          </a:stretch>
        </p:blipFill>
        <p:spPr>
          <a:xfrm>
            <a:off x="2090883" y="2996567"/>
            <a:ext cx="6590444" cy="3577669"/>
          </a:xfrm>
          <a:prstGeom prst="rect">
            <a:avLst/>
          </a:prstGeom>
        </p:spPr>
      </p:pic>
      <p:pic>
        <p:nvPicPr>
          <p:cNvPr id="2" name="Graphic 1" descr="Bar chart with solid fill">
            <a:extLst>
              <a:ext uri="{FF2B5EF4-FFF2-40B4-BE49-F238E27FC236}">
                <a16:creationId xmlns:a16="http://schemas.microsoft.com/office/drawing/2014/main" id="{86FD66C3-27A1-5864-2D0F-A204EDCDB9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90056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97896-C821-4557-D336-15E6755FBA8D}"/>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863FC0E4-AB59-AE8D-2222-F64DD469C1AC}"/>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72BD569-4EB0-63F4-2C33-5E9E209C24F9}"/>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CBD2ADF8-FF30-1CDB-AA18-60A27B6EFA56}"/>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23549B-FD24-EC0F-7912-D32205D554FE}"/>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54E9D7-6129-B9A2-CB1B-384E98B1DFD0}"/>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2C8B77A9-78E4-0E05-6759-C1F371A4409E}"/>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B9626F7-458E-91B4-6690-2AAD6237CC7D}"/>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0AE3C90E-F6A9-F8C1-BC80-715126343A31}"/>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A91C93F-10A8-DAE3-5475-CC77CBC37135}"/>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7" name="TextBox 6">
            <a:extLst>
              <a:ext uri="{FF2B5EF4-FFF2-40B4-BE49-F238E27FC236}">
                <a16:creationId xmlns:a16="http://schemas.microsoft.com/office/drawing/2014/main" id="{4259FE99-A47A-D961-CC02-94C7A683CE90}"/>
              </a:ext>
            </a:extLst>
          </p:cNvPr>
          <p:cNvSpPr txBox="1"/>
          <p:nvPr/>
        </p:nvSpPr>
        <p:spPr>
          <a:xfrm>
            <a:off x="513523" y="2922236"/>
            <a:ext cx="4340292" cy="1891287"/>
          </a:xfrm>
          <a:prstGeom prst="rect">
            <a:avLst/>
          </a:prstGeom>
          <a:noFill/>
        </p:spPr>
        <p:txBody>
          <a:bodyPr wrap="square" rtlCol="0">
            <a:spAutoFit/>
          </a:bodyPr>
          <a:lstStyle/>
          <a:p>
            <a:pPr>
              <a:lnSpc>
                <a:spcPct val="150000"/>
              </a:lnSpc>
            </a:pPr>
            <a:r>
              <a:rPr lang="en-US" sz="2000" dirty="0">
                <a:solidFill>
                  <a:schemeClr val="accent2">
                    <a:lumMod val="20000"/>
                    <a:lumOff val="80000"/>
                  </a:schemeClr>
                </a:solidFill>
                <a:latin typeface="Corbel Light" panose="020B0303020204020204" pitchFamily="34" charset="0"/>
              </a:rPr>
              <a:t>We notice that the lowest degree of stress found when you take enough hours of sleep (from 6 to 8) and study for enough hours per week (30 and above).</a:t>
            </a:r>
          </a:p>
        </p:txBody>
      </p:sp>
      <p:pic>
        <p:nvPicPr>
          <p:cNvPr id="18" name="Graphic 17" descr="Badge 3 with solid fill">
            <a:extLst>
              <a:ext uri="{FF2B5EF4-FFF2-40B4-BE49-F238E27FC236}">
                <a16:creationId xmlns:a16="http://schemas.microsoft.com/office/drawing/2014/main" id="{C5C8403B-5D7C-C4AA-F658-63137B6A877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19" name="TextBox 18">
            <a:extLst>
              <a:ext uri="{FF2B5EF4-FFF2-40B4-BE49-F238E27FC236}">
                <a16:creationId xmlns:a16="http://schemas.microsoft.com/office/drawing/2014/main" id="{B75E7D5C-B49D-14BA-73CC-99CD5AA0F3CA}"/>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pic>
        <p:nvPicPr>
          <p:cNvPr id="2" name="Picture 1">
            <a:extLst>
              <a:ext uri="{FF2B5EF4-FFF2-40B4-BE49-F238E27FC236}">
                <a16:creationId xmlns:a16="http://schemas.microsoft.com/office/drawing/2014/main" id="{D050342A-A437-6195-53D7-1C82708FA2E9}"/>
              </a:ext>
            </a:extLst>
          </p:cNvPr>
          <p:cNvPicPr>
            <a:picLocks noChangeAspect="1"/>
          </p:cNvPicPr>
          <p:nvPr/>
        </p:nvPicPr>
        <p:blipFill>
          <a:blip r:embed="rId10"/>
          <a:stretch>
            <a:fillRect/>
          </a:stretch>
        </p:blipFill>
        <p:spPr>
          <a:xfrm>
            <a:off x="4990862" y="2610053"/>
            <a:ext cx="6069892" cy="3295084"/>
          </a:xfrm>
          <a:prstGeom prst="rect">
            <a:avLst/>
          </a:prstGeom>
        </p:spPr>
      </p:pic>
      <p:pic>
        <p:nvPicPr>
          <p:cNvPr id="3" name="Graphic 2" descr="Bar chart with solid fill">
            <a:extLst>
              <a:ext uri="{FF2B5EF4-FFF2-40B4-BE49-F238E27FC236}">
                <a16:creationId xmlns:a16="http://schemas.microsoft.com/office/drawing/2014/main" id="{70539A15-1EBA-219F-F79B-41F7DBE4E7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232030302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92213-8B29-8D7D-1B16-DC8E05865051}"/>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95469DD1-B80E-CA87-9077-D4D0683D3077}"/>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8DAC21C6-20EE-B1DF-BA9A-B5A2A68756B7}"/>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CCEC9486-FBAA-5A7C-1C1E-8F6390F9F506}"/>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CAADBDA-6EB4-B8B2-A5C4-CCCEF9AF938C}"/>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815BF7-4A2F-D9A2-6246-D4DA556EDC01}"/>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03810C5-916D-A7F3-A3C8-B2EA5654EDE1}"/>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7CB4611-C30E-2371-0EF9-F1CC897EB8B4}"/>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FDFC7323-BDA6-33F8-37E8-2DAA19F7BD7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942FF01E-2A97-8835-1001-8B7DE7FD3FC8}"/>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sp>
        <p:nvSpPr>
          <p:cNvPr id="27" name="Rectangle: Rounded Corners 26">
            <a:extLst>
              <a:ext uri="{FF2B5EF4-FFF2-40B4-BE49-F238E27FC236}">
                <a16:creationId xmlns:a16="http://schemas.microsoft.com/office/drawing/2014/main" id="{DFF1F873-42B2-AB74-A16D-91E3F78D3FAE}"/>
              </a:ext>
            </a:extLst>
          </p:cNvPr>
          <p:cNvSpPr/>
          <p:nvPr/>
        </p:nvSpPr>
        <p:spPr>
          <a:xfrm>
            <a:off x="2517058" y="2154776"/>
            <a:ext cx="552572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BB4BD91-5191-B692-3840-EECB46F7453D}"/>
              </a:ext>
            </a:extLst>
          </p:cNvPr>
          <p:cNvSpPr txBox="1"/>
          <p:nvPr/>
        </p:nvSpPr>
        <p:spPr>
          <a:xfrm>
            <a:off x="2534624" y="2216331"/>
            <a:ext cx="5411205" cy="400110"/>
          </a:xfrm>
          <a:prstGeom prst="rect">
            <a:avLst/>
          </a:prstGeom>
          <a:noFill/>
        </p:spPr>
        <p:txBody>
          <a:bodyPr wrap="square" rtlCol="0">
            <a:spAutoFit/>
          </a:bodyPr>
          <a:lstStyle/>
          <a:p>
            <a:pPr algn="ctr"/>
            <a:r>
              <a:rPr lang="en-US" sz="2000" dirty="0">
                <a:solidFill>
                  <a:schemeClr val="accent3">
                    <a:lumMod val="20000"/>
                    <a:lumOff val="80000"/>
                  </a:schemeClr>
                </a:solidFill>
              </a:rPr>
              <a:t>Attendance, Hours Studied per Week &amp; Grades</a:t>
            </a:r>
          </a:p>
        </p:txBody>
      </p:sp>
      <p:pic>
        <p:nvPicPr>
          <p:cNvPr id="5" name="Picture 4">
            <a:extLst>
              <a:ext uri="{FF2B5EF4-FFF2-40B4-BE49-F238E27FC236}">
                <a16:creationId xmlns:a16="http://schemas.microsoft.com/office/drawing/2014/main" id="{DF216ED9-119A-08EC-F128-C3FF6DDB2709}"/>
              </a:ext>
            </a:extLst>
          </p:cNvPr>
          <p:cNvPicPr>
            <a:picLocks noChangeAspect="1"/>
          </p:cNvPicPr>
          <p:nvPr/>
        </p:nvPicPr>
        <p:blipFill>
          <a:blip r:embed="rId9"/>
          <a:stretch>
            <a:fillRect/>
          </a:stretch>
        </p:blipFill>
        <p:spPr>
          <a:xfrm>
            <a:off x="1958292" y="3093266"/>
            <a:ext cx="6839905" cy="2972215"/>
          </a:xfrm>
          <a:prstGeom prst="rect">
            <a:avLst/>
          </a:prstGeom>
        </p:spPr>
      </p:pic>
      <p:pic>
        <p:nvPicPr>
          <p:cNvPr id="2" name="Graphic 1" descr="Bar chart with solid fill">
            <a:extLst>
              <a:ext uri="{FF2B5EF4-FFF2-40B4-BE49-F238E27FC236}">
                <a16:creationId xmlns:a16="http://schemas.microsoft.com/office/drawing/2014/main" id="{CB8A41C8-39CD-25BE-1DC9-29243CDB42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2311899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44DCF-CFFE-7E3F-9230-086CAE7ADE40}"/>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E9C9B21C-177A-56C8-3801-8410D66A092E}"/>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B906577-B20C-6F53-0A6F-456CD5D162D4}"/>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C9FA248B-80AF-0599-043E-9EB7638F242E}"/>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02835D3-AA39-5BC8-F73B-4590489D661C}"/>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412E42-178D-67EA-7C83-FCCC51B95464}"/>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D88B0E6F-1B38-E3C9-4D7C-9E3B850FD81A}"/>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2BF73EBB-9F90-B06F-8326-32DE50E2CDAB}"/>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pic>
        <p:nvPicPr>
          <p:cNvPr id="19" name="Graphic 18" descr="Badge 3 with solid fill">
            <a:extLst>
              <a:ext uri="{FF2B5EF4-FFF2-40B4-BE49-F238E27FC236}">
                <a16:creationId xmlns:a16="http://schemas.microsoft.com/office/drawing/2014/main" id="{126BAC52-FCE9-0803-48E6-6DA1C1FDC00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9178" y="1297148"/>
            <a:ext cx="600612" cy="600612"/>
          </a:xfrm>
          <a:prstGeom prst="rect">
            <a:avLst/>
          </a:prstGeom>
        </p:spPr>
      </p:pic>
      <p:sp>
        <p:nvSpPr>
          <p:cNvPr id="20" name="TextBox 19">
            <a:extLst>
              <a:ext uri="{FF2B5EF4-FFF2-40B4-BE49-F238E27FC236}">
                <a16:creationId xmlns:a16="http://schemas.microsoft.com/office/drawing/2014/main" id="{2200F4F6-D482-7062-0E66-0CFB5BCF8D23}"/>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sp>
        <p:nvSpPr>
          <p:cNvPr id="2" name="Rectangle: Rounded Corners 1">
            <a:extLst>
              <a:ext uri="{FF2B5EF4-FFF2-40B4-BE49-F238E27FC236}">
                <a16:creationId xmlns:a16="http://schemas.microsoft.com/office/drawing/2014/main" id="{196C2905-EB46-7F4B-73E5-2CC37AC5B3D2}"/>
              </a:ext>
            </a:extLst>
          </p:cNvPr>
          <p:cNvSpPr/>
          <p:nvPr/>
        </p:nvSpPr>
        <p:spPr>
          <a:xfrm>
            <a:off x="2517058" y="2154776"/>
            <a:ext cx="5525729" cy="523220"/>
          </a:xfrm>
          <a:prstGeom prst="roundRect">
            <a:avLst/>
          </a:prstGeom>
          <a:solidFill>
            <a:schemeClr val="accent4">
              <a:lumMod val="50000"/>
            </a:schemeClr>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24C3C4-FE4D-CA15-A23B-57260AD5ACD2}"/>
              </a:ext>
            </a:extLst>
          </p:cNvPr>
          <p:cNvSpPr txBox="1"/>
          <p:nvPr/>
        </p:nvSpPr>
        <p:spPr>
          <a:xfrm>
            <a:off x="2534624" y="2216331"/>
            <a:ext cx="5411205" cy="400110"/>
          </a:xfrm>
          <a:prstGeom prst="rect">
            <a:avLst/>
          </a:prstGeom>
          <a:noFill/>
        </p:spPr>
        <p:txBody>
          <a:bodyPr wrap="square" rtlCol="0">
            <a:spAutoFit/>
          </a:bodyPr>
          <a:lstStyle/>
          <a:p>
            <a:pPr algn="ctr"/>
            <a:r>
              <a:rPr lang="en-US" sz="2000" dirty="0">
                <a:solidFill>
                  <a:schemeClr val="accent3">
                    <a:lumMod val="20000"/>
                    <a:lumOff val="80000"/>
                  </a:schemeClr>
                </a:solidFill>
              </a:rPr>
              <a:t>Attendance, Hours Studied per Week &amp; Grades</a:t>
            </a:r>
          </a:p>
        </p:txBody>
      </p:sp>
      <p:pic>
        <p:nvPicPr>
          <p:cNvPr id="9" name="Picture 8">
            <a:extLst>
              <a:ext uri="{FF2B5EF4-FFF2-40B4-BE49-F238E27FC236}">
                <a16:creationId xmlns:a16="http://schemas.microsoft.com/office/drawing/2014/main" id="{17974E01-D08B-ACF5-0240-90F9E5A5F072}"/>
              </a:ext>
            </a:extLst>
          </p:cNvPr>
          <p:cNvPicPr>
            <a:picLocks noChangeAspect="1"/>
          </p:cNvPicPr>
          <p:nvPr/>
        </p:nvPicPr>
        <p:blipFill>
          <a:blip r:embed="rId9"/>
          <a:stretch>
            <a:fillRect/>
          </a:stretch>
        </p:blipFill>
        <p:spPr>
          <a:xfrm>
            <a:off x="2534624" y="2996567"/>
            <a:ext cx="5551642" cy="3573538"/>
          </a:xfrm>
          <a:prstGeom prst="rect">
            <a:avLst/>
          </a:prstGeom>
        </p:spPr>
      </p:pic>
      <p:pic>
        <p:nvPicPr>
          <p:cNvPr id="5" name="Graphic 4" descr="Bar chart with solid fill">
            <a:extLst>
              <a:ext uri="{FF2B5EF4-FFF2-40B4-BE49-F238E27FC236}">
                <a16:creationId xmlns:a16="http://schemas.microsoft.com/office/drawing/2014/main" id="{90985D35-A3B4-E72A-5F7E-D1E97E47DF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183949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D112B-7684-40FA-8C13-F0F1EBE81BCA}"/>
            </a:ext>
          </a:extLst>
        </p:cNvPr>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AA7F423C-7470-1BB2-2A00-785E54250710}"/>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9" name="Group 18">
            <a:extLst>
              <a:ext uri="{FF2B5EF4-FFF2-40B4-BE49-F238E27FC236}">
                <a16:creationId xmlns:a16="http://schemas.microsoft.com/office/drawing/2014/main" id="{D5B30E21-F35A-82A1-B551-CF07ED61DD68}"/>
              </a:ext>
            </a:extLst>
          </p:cNvPr>
          <p:cNvGrpSpPr/>
          <p:nvPr/>
        </p:nvGrpSpPr>
        <p:grpSpPr>
          <a:xfrm>
            <a:off x="10651432" y="-1"/>
            <a:ext cx="1540568" cy="6858001"/>
            <a:chOff x="10651432" y="-1"/>
            <a:chExt cx="1540568" cy="6858001"/>
          </a:xfrm>
          <a:effectLst>
            <a:glow rad="101600">
              <a:srgbClr val="00B050">
                <a:alpha val="19000"/>
              </a:srgbClr>
            </a:glow>
          </a:effectLst>
        </p:grpSpPr>
        <p:sp>
          <p:nvSpPr>
            <p:cNvPr id="20" name="Rectangle 19">
              <a:extLst>
                <a:ext uri="{FF2B5EF4-FFF2-40B4-BE49-F238E27FC236}">
                  <a16:creationId xmlns:a16="http://schemas.microsoft.com/office/drawing/2014/main" id="{C1963A1A-A17C-ACF7-19FD-A91A51AB708C}"/>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2CC2DBE-9BDF-AC9B-A4EA-D32576B1E613}"/>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DAA1A03-FC76-7AE1-C046-CA3F44CA0F6E}"/>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B57D8637-92D5-960E-5527-5692166E79CC}"/>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18641044-37F5-6971-5113-FD9AEF5A1204}"/>
              </a:ext>
            </a:extLst>
          </p:cNvPr>
          <p:cNvSpPr txBox="1"/>
          <p:nvPr/>
        </p:nvSpPr>
        <p:spPr>
          <a:xfrm>
            <a:off x="799966" y="1383902"/>
            <a:ext cx="1713722" cy="523220"/>
          </a:xfrm>
          <a:prstGeom prst="rect">
            <a:avLst/>
          </a:prstGeom>
          <a:noFill/>
        </p:spPr>
        <p:txBody>
          <a:bodyPr wrap="square" rtlCol="0">
            <a:spAutoFit/>
          </a:bodyPr>
          <a:lstStyle/>
          <a:p>
            <a:r>
              <a:rPr lang="en-US" sz="2800" b="1" dirty="0">
                <a:solidFill>
                  <a:srgbClr val="FFC000"/>
                </a:solidFill>
                <a:latin typeface="Candara" panose="020E0502030303020204" pitchFamily="34" charset="0"/>
              </a:rPr>
              <a:t>Step 3:</a:t>
            </a:r>
          </a:p>
        </p:txBody>
      </p:sp>
      <p:sp>
        <p:nvSpPr>
          <p:cNvPr id="15" name="TextBox 14">
            <a:extLst>
              <a:ext uri="{FF2B5EF4-FFF2-40B4-BE49-F238E27FC236}">
                <a16:creationId xmlns:a16="http://schemas.microsoft.com/office/drawing/2014/main" id="{10F2C9E7-0C0A-8D43-FB36-7779CE401034}"/>
              </a:ext>
            </a:extLst>
          </p:cNvPr>
          <p:cNvSpPr txBox="1"/>
          <p:nvPr/>
        </p:nvSpPr>
        <p:spPr>
          <a:xfrm>
            <a:off x="2048721" y="1414679"/>
            <a:ext cx="5523723" cy="461665"/>
          </a:xfrm>
          <a:prstGeom prst="rect">
            <a:avLst/>
          </a:prstGeom>
          <a:noFill/>
        </p:spPr>
        <p:txBody>
          <a:bodyPr wrap="square" rtlCol="0">
            <a:spAutoFit/>
          </a:bodyPr>
          <a:lstStyle/>
          <a:p>
            <a:r>
              <a:rPr lang="en-US" sz="2400" dirty="0">
                <a:solidFill>
                  <a:schemeClr val="accent4">
                    <a:lumMod val="60000"/>
                    <a:lumOff val="40000"/>
                  </a:schemeClr>
                </a:solidFill>
                <a:latin typeface="Candara" panose="020E0502030303020204" pitchFamily="34" charset="0"/>
              </a:rPr>
              <a:t>Dealing with null values.</a:t>
            </a:r>
          </a:p>
        </p:txBody>
      </p:sp>
      <p:sp>
        <p:nvSpPr>
          <p:cNvPr id="16" name="TextBox 15">
            <a:extLst>
              <a:ext uri="{FF2B5EF4-FFF2-40B4-BE49-F238E27FC236}">
                <a16:creationId xmlns:a16="http://schemas.microsoft.com/office/drawing/2014/main" id="{6325B131-8326-FBDA-A124-364F61DFCEA8}"/>
              </a:ext>
            </a:extLst>
          </p:cNvPr>
          <p:cNvSpPr txBox="1"/>
          <p:nvPr/>
        </p:nvSpPr>
        <p:spPr>
          <a:xfrm>
            <a:off x="817004" y="1907122"/>
            <a:ext cx="5908262" cy="584775"/>
          </a:xfrm>
          <a:prstGeom prst="rect">
            <a:avLst/>
          </a:prstGeom>
          <a:noFill/>
        </p:spPr>
        <p:txBody>
          <a:bodyPr wrap="square" rtlCol="0">
            <a:spAutoFit/>
          </a:bodyPr>
          <a:lstStyle/>
          <a:p>
            <a:r>
              <a:rPr lang="en-US" sz="1600" dirty="0">
                <a:solidFill>
                  <a:schemeClr val="tx1">
                    <a:lumMod val="85000"/>
                  </a:schemeClr>
                </a:solidFill>
                <a:latin typeface="Comic Sans MS" panose="030F0702030302020204" pitchFamily="66" charset="0"/>
              </a:rPr>
              <a:t>We see the columns that have null values, then see if we remove these rows or fill them with the appropriate value.</a:t>
            </a:r>
          </a:p>
        </p:txBody>
      </p:sp>
      <p:pic>
        <p:nvPicPr>
          <p:cNvPr id="9" name="Picture 8">
            <a:extLst>
              <a:ext uri="{FF2B5EF4-FFF2-40B4-BE49-F238E27FC236}">
                <a16:creationId xmlns:a16="http://schemas.microsoft.com/office/drawing/2014/main" id="{AF7C0E45-1F4E-4AF5-EDB8-9250EC61F892}"/>
              </a:ext>
            </a:extLst>
          </p:cNvPr>
          <p:cNvPicPr>
            <a:picLocks noChangeAspect="1"/>
          </p:cNvPicPr>
          <p:nvPr/>
        </p:nvPicPr>
        <p:blipFill>
          <a:blip r:embed="rId7"/>
          <a:srcRect b="47141"/>
          <a:stretch/>
        </p:blipFill>
        <p:spPr>
          <a:xfrm>
            <a:off x="841721" y="2657647"/>
            <a:ext cx="2267266" cy="3041477"/>
          </a:xfrm>
          <a:prstGeom prst="rect">
            <a:avLst/>
          </a:prstGeom>
        </p:spPr>
      </p:pic>
      <p:pic>
        <p:nvPicPr>
          <p:cNvPr id="14" name="Picture 13">
            <a:extLst>
              <a:ext uri="{FF2B5EF4-FFF2-40B4-BE49-F238E27FC236}">
                <a16:creationId xmlns:a16="http://schemas.microsoft.com/office/drawing/2014/main" id="{223C7D28-6C9F-B679-79C2-6A29EB353853}"/>
              </a:ext>
            </a:extLst>
          </p:cNvPr>
          <p:cNvPicPr>
            <a:picLocks noChangeAspect="1"/>
          </p:cNvPicPr>
          <p:nvPr/>
        </p:nvPicPr>
        <p:blipFill>
          <a:blip r:embed="rId7"/>
          <a:srcRect t="52748"/>
          <a:stretch/>
        </p:blipFill>
        <p:spPr>
          <a:xfrm>
            <a:off x="7554716" y="2657647"/>
            <a:ext cx="2267266" cy="2718823"/>
          </a:xfrm>
          <a:prstGeom prst="rect">
            <a:avLst/>
          </a:prstGeom>
        </p:spPr>
      </p:pic>
      <p:sp>
        <p:nvSpPr>
          <p:cNvPr id="17" name="TextBox 16">
            <a:extLst>
              <a:ext uri="{FF2B5EF4-FFF2-40B4-BE49-F238E27FC236}">
                <a16:creationId xmlns:a16="http://schemas.microsoft.com/office/drawing/2014/main" id="{53699EF3-5FCF-094E-E691-DF6FF8429626}"/>
              </a:ext>
            </a:extLst>
          </p:cNvPr>
          <p:cNvSpPr txBox="1"/>
          <p:nvPr/>
        </p:nvSpPr>
        <p:spPr>
          <a:xfrm>
            <a:off x="3682775" y="3703891"/>
            <a:ext cx="3615573" cy="830997"/>
          </a:xfrm>
          <a:prstGeom prst="rect">
            <a:avLst/>
          </a:prstGeom>
          <a:noFill/>
        </p:spPr>
        <p:txBody>
          <a:bodyPr wrap="square" rtlCol="0">
            <a:spAutoFit/>
          </a:bodyPr>
          <a:lstStyle/>
          <a:p>
            <a:r>
              <a:rPr lang="en-US" sz="1600" dirty="0">
                <a:solidFill>
                  <a:schemeClr val="tx1">
                    <a:lumMod val="85000"/>
                  </a:schemeClr>
                </a:solidFill>
                <a:latin typeface="Comic Sans MS" panose="030F0702030302020204" pitchFamily="66" charset="0"/>
              </a:rPr>
              <a:t>Wee see that there are null values in </a:t>
            </a:r>
            <a:r>
              <a:rPr lang="en-US" sz="1600" dirty="0">
                <a:solidFill>
                  <a:srgbClr val="B4816B"/>
                </a:solidFill>
                <a:latin typeface="Comic Sans MS" panose="030F0702030302020204" pitchFamily="66" charset="0"/>
              </a:rPr>
              <a:t>Attendance</a:t>
            </a:r>
            <a:r>
              <a:rPr lang="en-US" sz="1600" dirty="0">
                <a:solidFill>
                  <a:schemeClr val="tx1">
                    <a:lumMod val="85000"/>
                  </a:schemeClr>
                </a:solidFill>
                <a:latin typeface="Comic Sans MS" panose="030F0702030302020204" pitchFamily="66" charset="0"/>
              </a:rPr>
              <a:t>, </a:t>
            </a:r>
            <a:r>
              <a:rPr lang="en-US" sz="1600" dirty="0">
                <a:solidFill>
                  <a:srgbClr val="B4816B"/>
                </a:solidFill>
                <a:latin typeface="Comic Sans MS" panose="030F0702030302020204" pitchFamily="66" charset="0"/>
              </a:rPr>
              <a:t>Assignment Avg</a:t>
            </a:r>
            <a:r>
              <a:rPr lang="en-US" sz="1600" dirty="0">
                <a:solidFill>
                  <a:schemeClr val="tx1">
                    <a:lumMod val="85000"/>
                  </a:schemeClr>
                </a:solidFill>
                <a:latin typeface="Comic Sans MS" panose="030F0702030302020204" pitchFamily="66" charset="0"/>
              </a:rPr>
              <a:t>, and </a:t>
            </a:r>
            <a:r>
              <a:rPr lang="en-US" sz="1600" dirty="0">
                <a:solidFill>
                  <a:srgbClr val="B4816B"/>
                </a:solidFill>
                <a:latin typeface="Comic Sans MS" panose="030F0702030302020204" pitchFamily="66" charset="0"/>
              </a:rPr>
              <a:t>Parent Education Level</a:t>
            </a:r>
          </a:p>
        </p:txBody>
      </p:sp>
      <p:pic>
        <p:nvPicPr>
          <p:cNvPr id="28" name="Picture 27">
            <a:extLst>
              <a:ext uri="{FF2B5EF4-FFF2-40B4-BE49-F238E27FC236}">
                <a16:creationId xmlns:a16="http://schemas.microsoft.com/office/drawing/2014/main" id="{DA6DC0F2-CF20-CACA-7AFE-7B8B5E2D878C}"/>
              </a:ext>
            </a:extLst>
          </p:cNvPr>
          <p:cNvPicPr>
            <a:picLocks noChangeAspect="1"/>
          </p:cNvPicPr>
          <p:nvPr/>
        </p:nvPicPr>
        <p:blipFill>
          <a:blip r:embed="rId8"/>
          <a:stretch>
            <a:fillRect/>
          </a:stretch>
        </p:blipFill>
        <p:spPr>
          <a:xfrm>
            <a:off x="6903824" y="1928370"/>
            <a:ext cx="2539158" cy="461665"/>
          </a:xfrm>
          <a:prstGeom prst="rect">
            <a:avLst/>
          </a:prstGeom>
        </p:spPr>
      </p:pic>
      <p:sp>
        <p:nvSpPr>
          <p:cNvPr id="32" name="Rectangle: Rounded Corners 31">
            <a:extLst>
              <a:ext uri="{FF2B5EF4-FFF2-40B4-BE49-F238E27FC236}">
                <a16:creationId xmlns:a16="http://schemas.microsoft.com/office/drawing/2014/main" id="{3E3A5628-14B6-A71D-6C98-CECF8AC86B37}"/>
              </a:ext>
            </a:extLst>
          </p:cNvPr>
          <p:cNvSpPr/>
          <p:nvPr/>
        </p:nvSpPr>
        <p:spPr>
          <a:xfrm>
            <a:off x="3471455" y="3716842"/>
            <a:ext cx="3936263" cy="830997"/>
          </a:xfrm>
          <a:prstGeom prst="round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B114CEB2-14E2-C3CF-F0EE-A472C2E9CF03}"/>
              </a:ext>
            </a:extLst>
          </p:cNvPr>
          <p:cNvSpPr txBox="1"/>
          <p:nvPr/>
        </p:nvSpPr>
        <p:spPr>
          <a:xfrm>
            <a:off x="2398141" y="150960"/>
            <a:ext cx="6883511"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Handling missing values and performing basic data cleaning. </a:t>
            </a:r>
          </a:p>
        </p:txBody>
      </p:sp>
      <p:pic>
        <p:nvPicPr>
          <p:cNvPr id="2" name="Graphic 1" descr="Research with solid fill">
            <a:extLst>
              <a:ext uri="{FF2B5EF4-FFF2-40B4-BE49-F238E27FC236}">
                <a16:creationId xmlns:a16="http://schemas.microsoft.com/office/drawing/2014/main" id="{FDA4128A-C7E8-F3A2-35B7-D284F68D8A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22200" y="105280"/>
            <a:ext cx="610590" cy="610590"/>
          </a:xfrm>
          <a:prstGeom prst="rect">
            <a:avLst/>
          </a:prstGeom>
        </p:spPr>
      </p:pic>
    </p:spTree>
    <p:extLst>
      <p:ext uri="{BB962C8B-B14F-4D97-AF65-F5344CB8AC3E}">
        <p14:creationId xmlns:p14="http://schemas.microsoft.com/office/powerpoint/2010/main" val="290357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randombar(horizontal)">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par>
                                <p:cTn id="26" presetID="14" presetClass="entr" presetSubtype="1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1000"/>
                            </p:stCondLst>
                            <p:childTnLst>
                              <p:par>
                                <p:cTn id="34" presetID="21" presetClass="entr" presetSubtype="1"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heel(1)">
                                      <p:cBhvr>
                                        <p:cTn id="36"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P spid="3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0BF21-58D4-47EA-F3A0-10196617F4E6}"/>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4646C00E-F5F4-386F-9ABD-36D076F1D292}"/>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DB5CF24-A20E-A186-AEF2-B5A3E5CC74C6}"/>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CB56C444-F2B7-FFAA-1139-186F0B9AF163}"/>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8CFFAE8-364E-1FD2-B3B5-1B7A86031B69}"/>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819D0E-9B3A-6E11-F06D-173F90A05CBB}"/>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C4A17222-7D5C-1ACA-322D-2DAA79D2ECDB}"/>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26A9620-B850-6F81-9674-89EE8A7DA7D0}"/>
              </a:ext>
            </a:extLst>
          </p:cNvPr>
          <p:cNvSpPr txBox="1"/>
          <p:nvPr/>
        </p:nvSpPr>
        <p:spPr>
          <a:xfrm>
            <a:off x="2219282" y="163417"/>
            <a:ext cx="7148050"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Conducting exploratory data analysis (EDA) using visualizations.</a:t>
            </a:r>
          </a:p>
        </p:txBody>
      </p:sp>
      <p:sp>
        <p:nvSpPr>
          <p:cNvPr id="27" name="Rectangle: Rounded Corners 26">
            <a:extLst>
              <a:ext uri="{FF2B5EF4-FFF2-40B4-BE49-F238E27FC236}">
                <a16:creationId xmlns:a16="http://schemas.microsoft.com/office/drawing/2014/main" id="{0C1F9857-ACB0-DB36-22D1-08500FFBF075}"/>
              </a:ext>
            </a:extLst>
          </p:cNvPr>
          <p:cNvSpPr/>
          <p:nvPr/>
        </p:nvSpPr>
        <p:spPr>
          <a:xfrm>
            <a:off x="938555" y="2148388"/>
            <a:ext cx="3076571" cy="523220"/>
          </a:xfrm>
          <a:prstGeom prst="roundRect">
            <a:avLst/>
          </a:prstGeom>
          <a:solidFill>
            <a:srgbClr val="002060"/>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90E1964-4137-44BC-C474-C64E275121B8}"/>
              </a:ext>
            </a:extLst>
          </p:cNvPr>
          <p:cNvSpPr txBox="1"/>
          <p:nvPr/>
        </p:nvSpPr>
        <p:spPr>
          <a:xfrm>
            <a:off x="1044048" y="2209943"/>
            <a:ext cx="2865584" cy="400110"/>
          </a:xfrm>
          <a:prstGeom prst="rect">
            <a:avLst/>
          </a:prstGeom>
          <a:noFill/>
        </p:spPr>
        <p:txBody>
          <a:bodyPr wrap="square" rtlCol="0">
            <a:spAutoFit/>
          </a:bodyPr>
          <a:lstStyle/>
          <a:p>
            <a:pPr algn="ctr"/>
            <a:r>
              <a:rPr lang="en-US" sz="2000" dirty="0">
                <a:solidFill>
                  <a:schemeClr val="accent3">
                    <a:lumMod val="20000"/>
                    <a:lumOff val="80000"/>
                  </a:schemeClr>
                </a:solidFill>
              </a:rPr>
              <a:t>Some Insights</a:t>
            </a:r>
          </a:p>
        </p:txBody>
      </p:sp>
      <p:sp>
        <p:nvSpPr>
          <p:cNvPr id="7" name="TextBox 6">
            <a:extLst>
              <a:ext uri="{FF2B5EF4-FFF2-40B4-BE49-F238E27FC236}">
                <a16:creationId xmlns:a16="http://schemas.microsoft.com/office/drawing/2014/main" id="{A7F79277-5F32-E90E-901A-180D12EA828E}"/>
              </a:ext>
            </a:extLst>
          </p:cNvPr>
          <p:cNvSpPr txBox="1"/>
          <p:nvPr/>
        </p:nvSpPr>
        <p:spPr>
          <a:xfrm>
            <a:off x="513522" y="2922236"/>
            <a:ext cx="4477339" cy="1429622"/>
          </a:xfrm>
          <a:prstGeom prst="rect">
            <a:avLst/>
          </a:prstGeom>
          <a:noFill/>
        </p:spPr>
        <p:txBody>
          <a:bodyPr wrap="square" rtlCol="0">
            <a:spAutoFit/>
          </a:bodyPr>
          <a:lstStyle/>
          <a:p>
            <a:pPr>
              <a:lnSpc>
                <a:spcPct val="150000"/>
              </a:lnSpc>
            </a:pPr>
            <a:r>
              <a:rPr lang="en-US" sz="2000" dirty="0">
                <a:solidFill>
                  <a:schemeClr val="accent2">
                    <a:lumMod val="20000"/>
                    <a:lumOff val="80000"/>
                  </a:schemeClr>
                </a:solidFill>
                <a:latin typeface="Corbel Light" panose="020B0303020204020204" pitchFamily="34" charset="0"/>
              </a:rPr>
              <a:t>It is noticed that the students who attend more got the highest degrees even if they study the same hours as other students.</a:t>
            </a:r>
          </a:p>
        </p:txBody>
      </p:sp>
      <p:pic>
        <p:nvPicPr>
          <p:cNvPr id="18" name="Graphic 17" descr="Badge 3 with solid fill">
            <a:extLst>
              <a:ext uri="{FF2B5EF4-FFF2-40B4-BE49-F238E27FC236}">
                <a16:creationId xmlns:a16="http://schemas.microsoft.com/office/drawing/2014/main" id="{62B24EE5-1933-CA1C-7873-2F255CC4919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9178" y="1297148"/>
            <a:ext cx="600612" cy="600612"/>
          </a:xfrm>
          <a:prstGeom prst="rect">
            <a:avLst/>
          </a:prstGeom>
        </p:spPr>
      </p:pic>
      <p:sp>
        <p:nvSpPr>
          <p:cNvPr id="19" name="TextBox 18">
            <a:extLst>
              <a:ext uri="{FF2B5EF4-FFF2-40B4-BE49-F238E27FC236}">
                <a16:creationId xmlns:a16="http://schemas.microsoft.com/office/drawing/2014/main" id="{F33CF375-6D71-FB5A-A13F-830167CB7AA8}"/>
              </a:ext>
            </a:extLst>
          </p:cNvPr>
          <p:cNvSpPr txBox="1"/>
          <p:nvPr/>
        </p:nvSpPr>
        <p:spPr>
          <a:xfrm>
            <a:off x="1243913" y="1312985"/>
            <a:ext cx="3746949" cy="523220"/>
          </a:xfrm>
          <a:prstGeom prst="rect">
            <a:avLst/>
          </a:prstGeom>
          <a:noFill/>
        </p:spPr>
        <p:txBody>
          <a:bodyPr wrap="square" rtlCol="0">
            <a:spAutoFit/>
          </a:bodyPr>
          <a:lstStyle/>
          <a:p>
            <a:pPr algn="ctr"/>
            <a:r>
              <a:rPr lang="en-US" sz="2800" dirty="0">
                <a:solidFill>
                  <a:schemeClr val="accent3">
                    <a:lumMod val="40000"/>
                    <a:lumOff val="60000"/>
                  </a:schemeClr>
                </a:solidFill>
              </a:rPr>
              <a:t>Multivariate Analysis</a:t>
            </a:r>
          </a:p>
        </p:txBody>
      </p:sp>
      <p:pic>
        <p:nvPicPr>
          <p:cNvPr id="5" name="Picture 4">
            <a:extLst>
              <a:ext uri="{FF2B5EF4-FFF2-40B4-BE49-F238E27FC236}">
                <a16:creationId xmlns:a16="http://schemas.microsoft.com/office/drawing/2014/main" id="{5374D8AF-86B1-393B-5C02-2D384CECA242}"/>
              </a:ext>
            </a:extLst>
          </p:cNvPr>
          <p:cNvPicPr>
            <a:picLocks noChangeAspect="1"/>
          </p:cNvPicPr>
          <p:nvPr/>
        </p:nvPicPr>
        <p:blipFill>
          <a:blip r:embed="rId10"/>
          <a:stretch>
            <a:fillRect/>
          </a:stretch>
        </p:blipFill>
        <p:spPr>
          <a:xfrm>
            <a:off x="5591410" y="2209943"/>
            <a:ext cx="5668305" cy="3648633"/>
          </a:xfrm>
          <a:prstGeom prst="rect">
            <a:avLst/>
          </a:prstGeom>
        </p:spPr>
      </p:pic>
      <p:pic>
        <p:nvPicPr>
          <p:cNvPr id="2" name="Graphic 1" descr="Bar chart with solid fill">
            <a:extLst>
              <a:ext uri="{FF2B5EF4-FFF2-40B4-BE49-F238E27FC236}">
                <a16:creationId xmlns:a16="http://schemas.microsoft.com/office/drawing/2014/main" id="{46A84E45-731C-F490-8393-17B17CD9DF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5752" y="81768"/>
            <a:ext cx="560348" cy="560348"/>
          </a:xfrm>
          <a:prstGeom prst="rect">
            <a:avLst/>
          </a:prstGeom>
        </p:spPr>
      </p:pic>
    </p:spTree>
    <p:extLst>
      <p:ext uri="{BB962C8B-B14F-4D97-AF65-F5344CB8AC3E}">
        <p14:creationId xmlns:p14="http://schemas.microsoft.com/office/powerpoint/2010/main" val="35210451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720AF-DFC2-7D16-E911-4E0CA218E964}"/>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238E3435-BAB4-D2EC-B475-E976FC51204D}"/>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12E454F3-1F4D-FD1F-E8B8-5C069CCA05D4}"/>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36F427E3-A50F-0266-E746-D537399B88C0}"/>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1FDF901-DC57-A919-D67A-BBD34AE89F4B}"/>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908798-4D69-0167-7CC8-0928C007C4B5}"/>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D902F0B6-11A2-63B4-C7A4-452DEEBE27C7}"/>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175009B1-1D3F-C71E-710A-3355BC7B5AD5}"/>
              </a:ext>
            </a:extLst>
          </p:cNvPr>
          <p:cNvSpPr/>
          <p:nvPr/>
        </p:nvSpPr>
        <p:spPr>
          <a:xfrm>
            <a:off x="3200553" y="334342"/>
            <a:ext cx="4513006" cy="910700"/>
          </a:xfrm>
          <a:prstGeom prst="roundRect">
            <a:avLst/>
          </a:prstGeom>
          <a:solidFill>
            <a:srgbClr val="035D03"/>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BF6D71-91A7-6BF9-FC6F-02AD82E6D2F1}"/>
              </a:ext>
            </a:extLst>
          </p:cNvPr>
          <p:cNvSpPr txBox="1"/>
          <p:nvPr/>
        </p:nvSpPr>
        <p:spPr>
          <a:xfrm>
            <a:off x="3850478" y="394450"/>
            <a:ext cx="3915437" cy="830997"/>
          </a:xfrm>
          <a:prstGeom prst="rect">
            <a:avLst/>
          </a:prstGeom>
          <a:noFill/>
        </p:spPr>
        <p:txBody>
          <a:bodyPr wrap="square" rtlCol="0">
            <a:spAutoFit/>
          </a:bodyPr>
          <a:lstStyle/>
          <a:p>
            <a:pPr algn="ctr"/>
            <a:r>
              <a:rPr lang="en-US" sz="2400" dirty="0">
                <a:solidFill>
                  <a:schemeClr val="tx1">
                    <a:lumMod val="95000"/>
                  </a:schemeClr>
                </a:solidFill>
                <a:latin typeface="Lucida Calligraphy" panose="03010101010101010101" pitchFamily="66" charset="0"/>
              </a:rPr>
              <a:t>Ideas for improving students Grades.</a:t>
            </a:r>
          </a:p>
        </p:txBody>
      </p:sp>
      <p:sp>
        <p:nvSpPr>
          <p:cNvPr id="24" name="TextBox 23">
            <a:extLst>
              <a:ext uri="{FF2B5EF4-FFF2-40B4-BE49-F238E27FC236}">
                <a16:creationId xmlns:a16="http://schemas.microsoft.com/office/drawing/2014/main" id="{A6246D7B-974F-7620-ED69-2F3092D85A2A}"/>
              </a:ext>
            </a:extLst>
          </p:cNvPr>
          <p:cNvSpPr txBox="1"/>
          <p:nvPr/>
        </p:nvSpPr>
        <p:spPr>
          <a:xfrm>
            <a:off x="1381013" y="2036849"/>
            <a:ext cx="8606737" cy="707886"/>
          </a:xfrm>
          <a:prstGeom prst="rect">
            <a:avLst/>
          </a:prstGeom>
          <a:noFill/>
        </p:spPr>
        <p:txBody>
          <a:bodyPr wrap="square" rtlCol="0">
            <a:spAutoFit/>
          </a:bodyPr>
          <a:lstStyle/>
          <a:p>
            <a:r>
              <a:rPr lang="en-US" sz="2000" dirty="0">
                <a:solidFill>
                  <a:srgbClr val="92D050"/>
                </a:solidFill>
                <a:latin typeface="Cavolini" panose="03000502040302020204" pitchFamily="66" charset="0"/>
                <a:cs typeface="Cavolini" panose="03000502040302020204" pitchFamily="66" charset="0"/>
              </a:rPr>
              <a:t>Improve the quality of teaching in Mathematics field which is the least in enrollment in all fields.</a:t>
            </a:r>
          </a:p>
        </p:txBody>
      </p:sp>
      <p:sp>
        <p:nvSpPr>
          <p:cNvPr id="25" name="TextBox 24">
            <a:extLst>
              <a:ext uri="{FF2B5EF4-FFF2-40B4-BE49-F238E27FC236}">
                <a16:creationId xmlns:a16="http://schemas.microsoft.com/office/drawing/2014/main" id="{37C949CF-208C-BF07-3103-E05AB21FE268}"/>
              </a:ext>
            </a:extLst>
          </p:cNvPr>
          <p:cNvSpPr txBox="1"/>
          <p:nvPr/>
        </p:nvSpPr>
        <p:spPr>
          <a:xfrm>
            <a:off x="1381013" y="3125233"/>
            <a:ext cx="8854368" cy="1015663"/>
          </a:xfrm>
          <a:prstGeom prst="rect">
            <a:avLst/>
          </a:prstGeom>
          <a:noFill/>
        </p:spPr>
        <p:txBody>
          <a:bodyPr wrap="square" rtlCol="0">
            <a:spAutoFit/>
          </a:bodyPr>
          <a:lstStyle/>
          <a:p>
            <a:r>
              <a:rPr lang="en-US" sz="2000" dirty="0">
                <a:solidFill>
                  <a:srgbClr val="92D050"/>
                </a:solidFill>
                <a:latin typeface="Cavolini" panose="03000502040302020204" pitchFamily="66" charset="0"/>
                <a:cs typeface="Cavolini" panose="03000502040302020204" pitchFamily="66" charset="0"/>
              </a:rPr>
              <a:t>Increasing awareness of students to participate in extracurricular activities, such that this increases their social skills.</a:t>
            </a:r>
          </a:p>
        </p:txBody>
      </p:sp>
      <p:sp>
        <p:nvSpPr>
          <p:cNvPr id="26" name="TextBox 25">
            <a:extLst>
              <a:ext uri="{FF2B5EF4-FFF2-40B4-BE49-F238E27FC236}">
                <a16:creationId xmlns:a16="http://schemas.microsoft.com/office/drawing/2014/main" id="{B08241CF-A06C-E14A-C6EA-D4782BDDA2E4}"/>
              </a:ext>
            </a:extLst>
          </p:cNvPr>
          <p:cNvSpPr txBox="1"/>
          <p:nvPr/>
        </p:nvSpPr>
        <p:spPr>
          <a:xfrm>
            <a:off x="1381013" y="4606913"/>
            <a:ext cx="6622445" cy="400110"/>
          </a:xfrm>
          <a:prstGeom prst="rect">
            <a:avLst/>
          </a:prstGeom>
          <a:noFill/>
        </p:spPr>
        <p:txBody>
          <a:bodyPr wrap="square" rtlCol="0">
            <a:spAutoFit/>
          </a:bodyPr>
          <a:lstStyle/>
          <a:p>
            <a:r>
              <a:rPr lang="en-US" sz="2000" dirty="0">
                <a:solidFill>
                  <a:srgbClr val="92D050"/>
                </a:solidFill>
                <a:latin typeface="Cavolini" panose="03000502040302020204" pitchFamily="66" charset="0"/>
                <a:cs typeface="Cavolini" panose="03000502040302020204" pitchFamily="66" charset="0"/>
              </a:rPr>
              <a:t>Working on lowering the stress of girls.</a:t>
            </a:r>
          </a:p>
        </p:txBody>
      </p:sp>
      <p:pic>
        <p:nvPicPr>
          <p:cNvPr id="31" name="Graphic 30" descr="Badge 3 outline">
            <a:extLst>
              <a:ext uri="{FF2B5EF4-FFF2-40B4-BE49-F238E27FC236}">
                <a16:creationId xmlns:a16="http://schemas.microsoft.com/office/drawing/2014/main" id="{A648434E-2D2B-1215-764B-E492381C1F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327" y="4532839"/>
            <a:ext cx="556711" cy="556711"/>
          </a:xfrm>
          <a:prstGeom prst="rect">
            <a:avLst/>
          </a:prstGeom>
        </p:spPr>
      </p:pic>
      <p:pic>
        <p:nvPicPr>
          <p:cNvPr id="32" name="Graphic 31" descr="Badge 1 outline">
            <a:extLst>
              <a:ext uri="{FF2B5EF4-FFF2-40B4-BE49-F238E27FC236}">
                <a16:creationId xmlns:a16="http://schemas.microsoft.com/office/drawing/2014/main" id="{3A9774C9-27C5-3512-B2DD-47F020EDA2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3369" y="1942990"/>
            <a:ext cx="556712" cy="556712"/>
          </a:xfrm>
          <a:prstGeom prst="rect">
            <a:avLst/>
          </a:prstGeom>
        </p:spPr>
      </p:pic>
      <p:pic>
        <p:nvPicPr>
          <p:cNvPr id="33" name="Graphic 32" descr="Badge outline">
            <a:extLst>
              <a:ext uri="{FF2B5EF4-FFF2-40B4-BE49-F238E27FC236}">
                <a16:creationId xmlns:a16="http://schemas.microsoft.com/office/drawing/2014/main" id="{EB01AABF-7220-DD81-B26F-AF985D79A8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326" y="3041267"/>
            <a:ext cx="556711" cy="556711"/>
          </a:xfrm>
          <a:prstGeom prst="rect">
            <a:avLst/>
          </a:prstGeom>
        </p:spPr>
      </p:pic>
      <p:pic>
        <p:nvPicPr>
          <p:cNvPr id="37" name="Graphic 36" descr="Lightbulb and gear with solid fill">
            <a:extLst>
              <a:ext uri="{FF2B5EF4-FFF2-40B4-BE49-F238E27FC236}">
                <a16:creationId xmlns:a16="http://schemas.microsoft.com/office/drawing/2014/main" id="{DEBC9F52-B5E8-37C8-16C0-32DDF2E836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29898" y="337427"/>
            <a:ext cx="574146" cy="574146"/>
          </a:xfrm>
          <a:prstGeom prst="rect">
            <a:avLst/>
          </a:prstGeom>
        </p:spPr>
      </p:pic>
    </p:spTree>
    <p:extLst>
      <p:ext uri="{BB962C8B-B14F-4D97-AF65-F5344CB8AC3E}">
        <p14:creationId xmlns:p14="http://schemas.microsoft.com/office/powerpoint/2010/main" val="5777955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randombar(horizontal)">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fill="hold"/>
                                        <p:tgtEl>
                                          <p:spTgt spid="33"/>
                                        </p:tgtEl>
                                        <p:attrNameLst>
                                          <p:attrName>ppt_x</p:attrName>
                                        </p:attrNameLst>
                                      </p:cBhvr>
                                      <p:tavLst>
                                        <p:tav tm="0">
                                          <p:val>
                                            <p:strVal val="0-#ppt_w/2"/>
                                          </p:val>
                                        </p:tav>
                                        <p:tav tm="100000">
                                          <p:val>
                                            <p:strVal val="#ppt_x"/>
                                          </p:val>
                                        </p:tav>
                                      </p:tavLst>
                                    </p:anim>
                                    <p:anim calcmode="lin" valueType="num">
                                      <p:cBhvr additive="base">
                                        <p:cTn id="35"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1000" fill="hold"/>
                                        <p:tgtEl>
                                          <p:spTgt spid="26"/>
                                        </p:tgtEl>
                                        <p:attrNameLst>
                                          <p:attrName>ppt_y</p:attrName>
                                        </p:attrNameLst>
                                      </p:cBhvr>
                                      <p:tavLst>
                                        <p:tav tm="0">
                                          <p:val>
                                            <p:strVal val="#ppt_y+.1"/>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4" grpId="0"/>
      <p:bldP spid="25" grpId="0"/>
      <p:bldP spid="2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1D011-DC8A-13DC-4E9E-B8A73635BD5B}"/>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C2FB9517-CF39-DFD9-F9A5-1F5BE94F4DD0}"/>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D247CDEE-A0C8-519A-8235-0E474FAB27FA}"/>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0ED0348B-8A13-E189-6C20-51768653712D}"/>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5FD54F-395A-C5D9-E2C3-D225F7968608}"/>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B9994D-E7D4-08E4-A69E-F79ED8AC72CB}"/>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E2B260A0-1A4D-276F-5C56-FE7E1A099E05}"/>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6247572B-FA25-4684-AF98-CDF56EC805CF}"/>
              </a:ext>
            </a:extLst>
          </p:cNvPr>
          <p:cNvSpPr/>
          <p:nvPr/>
        </p:nvSpPr>
        <p:spPr>
          <a:xfrm>
            <a:off x="3188841" y="334342"/>
            <a:ext cx="4513006" cy="910700"/>
          </a:xfrm>
          <a:prstGeom prst="roundRect">
            <a:avLst/>
          </a:prstGeom>
          <a:solidFill>
            <a:srgbClr val="035D03"/>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E4ECDE-DE5B-EACC-A063-D5B1A758A019}"/>
              </a:ext>
            </a:extLst>
          </p:cNvPr>
          <p:cNvSpPr txBox="1"/>
          <p:nvPr/>
        </p:nvSpPr>
        <p:spPr>
          <a:xfrm>
            <a:off x="1381012" y="1742723"/>
            <a:ext cx="8952691" cy="1323439"/>
          </a:xfrm>
          <a:prstGeom prst="rect">
            <a:avLst/>
          </a:prstGeom>
          <a:noFill/>
        </p:spPr>
        <p:txBody>
          <a:bodyPr wrap="square" rtlCol="0">
            <a:spAutoFit/>
          </a:bodyPr>
          <a:lstStyle/>
          <a:p>
            <a:r>
              <a:rPr lang="en-US" sz="2000" dirty="0">
                <a:solidFill>
                  <a:srgbClr val="92D050"/>
                </a:solidFill>
                <a:latin typeface="Cavolini" panose="03000502040302020204" pitchFamily="66" charset="0"/>
                <a:cs typeface="Cavolini" panose="03000502040302020204" pitchFamily="66" charset="0"/>
              </a:rPr>
              <a:t>Encourage students to attend classes regularly, as it significantly improves their grades without requiring additional study hours compared to those who attend less frequently.</a:t>
            </a:r>
          </a:p>
        </p:txBody>
      </p:sp>
      <p:pic>
        <p:nvPicPr>
          <p:cNvPr id="6" name="Graphic 5" descr="Badge 4 outline">
            <a:extLst>
              <a:ext uri="{FF2B5EF4-FFF2-40B4-BE49-F238E27FC236}">
                <a16:creationId xmlns:a16="http://schemas.microsoft.com/office/drawing/2014/main" id="{866055AD-E915-02EC-3314-74377ED832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328" y="1662875"/>
            <a:ext cx="556711" cy="556711"/>
          </a:xfrm>
          <a:prstGeom prst="rect">
            <a:avLst/>
          </a:prstGeom>
        </p:spPr>
      </p:pic>
      <p:sp>
        <p:nvSpPr>
          <p:cNvPr id="9" name="TextBox 8">
            <a:extLst>
              <a:ext uri="{FF2B5EF4-FFF2-40B4-BE49-F238E27FC236}">
                <a16:creationId xmlns:a16="http://schemas.microsoft.com/office/drawing/2014/main" id="{4B495772-7F57-7636-57F1-BB62AB72DC0C}"/>
              </a:ext>
            </a:extLst>
          </p:cNvPr>
          <p:cNvSpPr txBox="1"/>
          <p:nvPr/>
        </p:nvSpPr>
        <p:spPr>
          <a:xfrm>
            <a:off x="1381011" y="3429000"/>
            <a:ext cx="8952691" cy="1015663"/>
          </a:xfrm>
          <a:prstGeom prst="rect">
            <a:avLst/>
          </a:prstGeom>
          <a:noFill/>
        </p:spPr>
        <p:txBody>
          <a:bodyPr wrap="square" rtlCol="0">
            <a:spAutoFit/>
          </a:bodyPr>
          <a:lstStyle/>
          <a:p>
            <a:r>
              <a:rPr lang="en-US" sz="2000" dirty="0">
                <a:solidFill>
                  <a:srgbClr val="92D050"/>
                </a:solidFill>
                <a:latin typeface="Cavolini" panose="03000502040302020204" pitchFamily="66" charset="0"/>
                <a:cs typeface="Cavolini" panose="03000502040302020204" pitchFamily="66" charset="0"/>
              </a:rPr>
              <a:t>Getting high Grades (A, or B) doesn’t mean student must be high stressed, as students who got these grades were not at the high level of stress. So, students must be aware by that.</a:t>
            </a:r>
          </a:p>
        </p:txBody>
      </p:sp>
      <p:pic>
        <p:nvPicPr>
          <p:cNvPr id="12" name="Graphic 11" descr="Badge 5 outline">
            <a:extLst>
              <a:ext uri="{FF2B5EF4-FFF2-40B4-BE49-F238E27FC236}">
                <a16:creationId xmlns:a16="http://schemas.microsoft.com/office/drawing/2014/main" id="{26E954B6-A9B7-74C7-D2B6-9DCE6B37FB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327" y="3380120"/>
            <a:ext cx="556711" cy="556711"/>
          </a:xfrm>
          <a:prstGeom prst="rect">
            <a:avLst/>
          </a:prstGeom>
        </p:spPr>
      </p:pic>
      <p:sp>
        <p:nvSpPr>
          <p:cNvPr id="16" name="TextBox 15">
            <a:extLst>
              <a:ext uri="{FF2B5EF4-FFF2-40B4-BE49-F238E27FC236}">
                <a16:creationId xmlns:a16="http://schemas.microsoft.com/office/drawing/2014/main" id="{5BF44441-9C67-148B-2CD4-F353E69B4E85}"/>
              </a:ext>
            </a:extLst>
          </p:cNvPr>
          <p:cNvSpPr txBox="1"/>
          <p:nvPr/>
        </p:nvSpPr>
        <p:spPr>
          <a:xfrm>
            <a:off x="1381011" y="4807501"/>
            <a:ext cx="8952691" cy="962315"/>
          </a:xfrm>
          <a:prstGeom prst="rect">
            <a:avLst/>
          </a:prstGeom>
          <a:noFill/>
        </p:spPr>
        <p:txBody>
          <a:bodyPr wrap="square" rtlCol="0">
            <a:spAutoFit/>
          </a:bodyPr>
          <a:lstStyle/>
          <a:p>
            <a:pPr>
              <a:lnSpc>
                <a:spcPct val="150000"/>
              </a:lnSpc>
            </a:pPr>
            <a:r>
              <a:rPr lang="en-US" sz="2000" dirty="0">
                <a:solidFill>
                  <a:srgbClr val="92D050"/>
                </a:solidFill>
                <a:latin typeface="Cavolini" panose="03000502040302020204" pitchFamily="66" charset="0"/>
                <a:cs typeface="Cavolini" panose="03000502040302020204" pitchFamily="66" charset="0"/>
              </a:rPr>
              <a:t>Let students notice that the grade doesn't increase by the increase of number of studying hours, but how to study.</a:t>
            </a:r>
          </a:p>
        </p:txBody>
      </p:sp>
      <p:pic>
        <p:nvPicPr>
          <p:cNvPr id="19" name="Graphic 18" descr="Badge 6 outline">
            <a:extLst>
              <a:ext uri="{FF2B5EF4-FFF2-40B4-BE49-F238E27FC236}">
                <a16:creationId xmlns:a16="http://schemas.microsoft.com/office/drawing/2014/main" id="{AC991752-744F-37DA-137A-672B01C819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8690" y="4819009"/>
            <a:ext cx="556711" cy="556711"/>
          </a:xfrm>
          <a:prstGeom prst="rect">
            <a:avLst/>
          </a:prstGeom>
        </p:spPr>
      </p:pic>
      <p:sp>
        <p:nvSpPr>
          <p:cNvPr id="22" name="TextBox 21">
            <a:extLst>
              <a:ext uri="{FF2B5EF4-FFF2-40B4-BE49-F238E27FC236}">
                <a16:creationId xmlns:a16="http://schemas.microsoft.com/office/drawing/2014/main" id="{40EFBDB1-87F4-9FFF-E523-9CACA9597EF6}"/>
              </a:ext>
            </a:extLst>
          </p:cNvPr>
          <p:cNvSpPr txBox="1"/>
          <p:nvPr/>
        </p:nvSpPr>
        <p:spPr>
          <a:xfrm>
            <a:off x="3850478" y="394450"/>
            <a:ext cx="3915437" cy="830997"/>
          </a:xfrm>
          <a:prstGeom prst="rect">
            <a:avLst/>
          </a:prstGeom>
          <a:noFill/>
        </p:spPr>
        <p:txBody>
          <a:bodyPr wrap="square" rtlCol="0">
            <a:spAutoFit/>
          </a:bodyPr>
          <a:lstStyle/>
          <a:p>
            <a:pPr algn="ctr"/>
            <a:r>
              <a:rPr lang="en-US" sz="2400" dirty="0">
                <a:solidFill>
                  <a:schemeClr val="tx1">
                    <a:lumMod val="95000"/>
                  </a:schemeClr>
                </a:solidFill>
                <a:latin typeface="Lucida Calligraphy" panose="03010101010101010101" pitchFamily="66" charset="0"/>
              </a:rPr>
              <a:t>Ideas for improving students Grades.</a:t>
            </a:r>
          </a:p>
        </p:txBody>
      </p:sp>
      <p:pic>
        <p:nvPicPr>
          <p:cNvPr id="23" name="Graphic 22" descr="Lightbulb and gear with solid fill">
            <a:extLst>
              <a:ext uri="{FF2B5EF4-FFF2-40B4-BE49-F238E27FC236}">
                <a16:creationId xmlns:a16="http://schemas.microsoft.com/office/drawing/2014/main" id="{24605B35-D31C-81F7-60F5-A57A19F843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29898" y="337427"/>
            <a:ext cx="574146" cy="574146"/>
          </a:xfrm>
          <a:prstGeom prst="rect">
            <a:avLst/>
          </a:prstGeom>
        </p:spPr>
      </p:pic>
    </p:spTree>
    <p:extLst>
      <p:ext uri="{BB962C8B-B14F-4D97-AF65-F5344CB8AC3E}">
        <p14:creationId xmlns:p14="http://schemas.microsoft.com/office/powerpoint/2010/main" val="121301903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5FE2D-4BAC-5AA8-CCE5-3BFE7934017F}"/>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1AD8787B-071A-01D6-7859-E132582708EC}"/>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A4EF9097-35E7-D0BD-09D5-64FDF2EF0429}"/>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9D1DC3FB-1F1F-5D52-AAFE-44D8BAE45968}"/>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0A4752E-3DA0-E1EF-6868-D06E7DB79F68}"/>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117913-B00F-2B90-677E-225625FAC962}"/>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06806478-9E50-AE3B-C9EA-FE9D06B0AEF5}"/>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EE429A55-2F0F-DBCF-0664-970E99BCB0E2}"/>
              </a:ext>
            </a:extLst>
          </p:cNvPr>
          <p:cNvSpPr/>
          <p:nvPr/>
        </p:nvSpPr>
        <p:spPr>
          <a:xfrm>
            <a:off x="3188841" y="334342"/>
            <a:ext cx="4513006" cy="910700"/>
          </a:xfrm>
          <a:prstGeom prst="roundRect">
            <a:avLst/>
          </a:prstGeom>
          <a:solidFill>
            <a:srgbClr val="035D03"/>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EE0DA2-8B45-A7C7-E8A3-B73C38481105}"/>
              </a:ext>
            </a:extLst>
          </p:cNvPr>
          <p:cNvSpPr txBox="1"/>
          <p:nvPr/>
        </p:nvSpPr>
        <p:spPr>
          <a:xfrm>
            <a:off x="1381012" y="1742723"/>
            <a:ext cx="8952691" cy="1015663"/>
          </a:xfrm>
          <a:prstGeom prst="rect">
            <a:avLst/>
          </a:prstGeom>
          <a:noFill/>
        </p:spPr>
        <p:txBody>
          <a:bodyPr wrap="square" rtlCol="0">
            <a:spAutoFit/>
          </a:bodyPr>
          <a:lstStyle/>
          <a:p>
            <a:r>
              <a:rPr lang="en-US" sz="2000" dirty="0">
                <a:solidFill>
                  <a:srgbClr val="92D050"/>
                </a:solidFill>
                <a:latin typeface="Cavolini" panose="03000502040302020204" pitchFamily="66" charset="0"/>
                <a:cs typeface="Cavolini" panose="03000502040302020204" pitchFamily="66" charset="0"/>
              </a:rPr>
              <a:t>Most students who got high grades slept about from 6 to 8 hours, so little sleep or over sleeping are not the best decision to get high grades.</a:t>
            </a:r>
          </a:p>
        </p:txBody>
      </p:sp>
      <p:sp>
        <p:nvSpPr>
          <p:cNvPr id="9" name="TextBox 8">
            <a:extLst>
              <a:ext uri="{FF2B5EF4-FFF2-40B4-BE49-F238E27FC236}">
                <a16:creationId xmlns:a16="http://schemas.microsoft.com/office/drawing/2014/main" id="{023BCB22-30B4-AD80-0422-933F4BA4D518}"/>
              </a:ext>
            </a:extLst>
          </p:cNvPr>
          <p:cNvSpPr txBox="1"/>
          <p:nvPr/>
        </p:nvSpPr>
        <p:spPr>
          <a:xfrm>
            <a:off x="1381011" y="3429000"/>
            <a:ext cx="8952691" cy="2246769"/>
          </a:xfrm>
          <a:prstGeom prst="rect">
            <a:avLst/>
          </a:prstGeom>
          <a:noFill/>
        </p:spPr>
        <p:txBody>
          <a:bodyPr wrap="square" rtlCol="0">
            <a:spAutoFit/>
          </a:bodyPr>
          <a:lstStyle/>
          <a:p>
            <a:r>
              <a:rPr lang="en-US" sz="2000" dirty="0">
                <a:solidFill>
                  <a:srgbClr val="92D050"/>
                </a:solidFill>
                <a:latin typeface="Cavolini" panose="03000502040302020204" pitchFamily="66" charset="0"/>
                <a:cs typeface="Cavolini" panose="03000502040302020204" pitchFamily="66" charset="0"/>
              </a:rPr>
              <a:t>Being a high-income family doesn’t mean you have internet available which is show in the data, and having internet access doesn’t mean you get high grades, so Getting high grades doesn’t depend on the availability of the internet, so students who don’t have the ability to be accessed to internet must be aware that they can achieve what they want even if they are not accessed to the internet.</a:t>
            </a:r>
          </a:p>
        </p:txBody>
      </p:sp>
      <p:pic>
        <p:nvPicPr>
          <p:cNvPr id="20" name="Graphic 19" descr="Badge 8 outline">
            <a:extLst>
              <a:ext uri="{FF2B5EF4-FFF2-40B4-BE49-F238E27FC236}">
                <a16:creationId xmlns:a16="http://schemas.microsoft.com/office/drawing/2014/main" id="{BBD81468-85D0-3317-639E-D1E4603524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927" y="3299092"/>
            <a:ext cx="556712" cy="545322"/>
          </a:xfrm>
          <a:prstGeom prst="rect">
            <a:avLst/>
          </a:prstGeom>
        </p:spPr>
      </p:pic>
      <p:pic>
        <p:nvPicPr>
          <p:cNvPr id="21" name="Graphic 20" descr="Badge 7 outline">
            <a:extLst>
              <a:ext uri="{FF2B5EF4-FFF2-40B4-BE49-F238E27FC236}">
                <a16:creationId xmlns:a16="http://schemas.microsoft.com/office/drawing/2014/main" id="{7E8571BF-DE36-814B-5B44-2DAF9FD946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4927" y="1693842"/>
            <a:ext cx="556712" cy="556712"/>
          </a:xfrm>
          <a:prstGeom prst="rect">
            <a:avLst/>
          </a:prstGeom>
        </p:spPr>
      </p:pic>
      <p:sp>
        <p:nvSpPr>
          <p:cNvPr id="22" name="TextBox 21">
            <a:extLst>
              <a:ext uri="{FF2B5EF4-FFF2-40B4-BE49-F238E27FC236}">
                <a16:creationId xmlns:a16="http://schemas.microsoft.com/office/drawing/2014/main" id="{7F1E9F6D-3E5D-FCB8-2D8C-EEEF6F008AD2}"/>
              </a:ext>
            </a:extLst>
          </p:cNvPr>
          <p:cNvSpPr txBox="1"/>
          <p:nvPr/>
        </p:nvSpPr>
        <p:spPr>
          <a:xfrm>
            <a:off x="3850478" y="394450"/>
            <a:ext cx="3915437" cy="830997"/>
          </a:xfrm>
          <a:prstGeom prst="rect">
            <a:avLst/>
          </a:prstGeom>
          <a:noFill/>
        </p:spPr>
        <p:txBody>
          <a:bodyPr wrap="square" rtlCol="0">
            <a:spAutoFit/>
          </a:bodyPr>
          <a:lstStyle/>
          <a:p>
            <a:pPr algn="ctr"/>
            <a:r>
              <a:rPr lang="en-US" sz="2400" dirty="0">
                <a:solidFill>
                  <a:schemeClr val="tx1">
                    <a:lumMod val="95000"/>
                  </a:schemeClr>
                </a:solidFill>
                <a:latin typeface="Lucida Calligraphy" panose="03010101010101010101" pitchFamily="66" charset="0"/>
              </a:rPr>
              <a:t>Ideas for improving students Grades.</a:t>
            </a:r>
          </a:p>
        </p:txBody>
      </p:sp>
      <p:pic>
        <p:nvPicPr>
          <p:cNvPr id="23" name="Graphic 22" descr="Lightbulb and gear with solid fill">
            <a:extLst>
              <a:ext uri="{FF2B5EF4-FFF2-40B4-BE49-F238E27FC236}">
                <a16:creationId xmlns:a16="http://schemas.microsoft.com/office/drawing/2014/main" id="{A9A668EB-1BA2-164F-9834-9FF0E070A4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9898" y="337427"/>
            <a:ext cx="574146" cy="574146"/>
          </a:xfrm>
          <a:prstGeom prst="rect">
            <a:avLst/>
          </a:prstGeom>
        </p:spPr>
      </p:pic>
    </p:spTree>
    <p:extLst>
      <p:ext uri="{BB962C8B-B14F-4D97-AF65-F5344CB8AC3E}">
        <p14:creationId xmlns:p14="http://schemas.microsoft.com/office/powerpoint/2010/main" val="105619170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1000"/>
                                        <p:tgtEl>
                                          <p:spTgt spid="9">
                                            <p:txEl>
                                              <p:pRg st="0" end="0"/>
                                            </p:txEl>
                                          </p:spTgt>
                                        </p:tgtEl>
                                      </p:cBhvr>
                                    </p:animEffect>
                                    <p:anim calcmode="lin" valueType="num">
                                      <p:cBhvr>
                                        <p:cTn id="1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B8683-AAF0-4977-38E1-AB0F359B4741}"/>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2A0B2781-70DD-76AA-1885-4EF7197162CC}"/>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665DE8A0-6394-8F8B-80AD-5D6B284D5745}"/>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31ACEA22-DEF5-E19C-9181-3979BAC49D5B}"/>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52A7C78-559F-4882-B03D-96D44FF3BF70}"/>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DBDF4E-205B-AF1F-17B2-6FD460C7510B}"/>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3181CB20-A7C0-C569-64CA-68A5E9C5E736}"/>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680650FA-D773-095F-2AEC-5C4713003E10}"/>
              </a:ext>
            </a:extLst>
          </p:cNvPr>
          <p:cNvSpPr/>
          <p:nvPr/>
        </p:nvSpPr>
        <p:spPr>
          <a:xfrm>
            <a:off x="3188841" y="334342"/>
            <a:ext cx="4513006" cy="910700"/>
          </a:xfrm>
          <a:prstGeom prst="roundRect">
            <a:avLst/>
          </a:prstGeom>
          <a:solidFill>
            <a:srgbClr val="035D03"/>
          </a:solidFill>
          <a:ln>
            <a:noFill/>
          </a:ln>
          <a:effectLst>
            <a:outerShdw blurRad="149987" dist="250190" dir="8460000" algn="ctr">
              <a:srgbClr val="000000">
                <a:alpha val="2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F2C01B1-CB57-83F5-F984-5B1D6BF79F4C}"/>
              </a:ext>
            </a:extLst>
          </p:cNvPr>
          <p:cNvSpPr txBox="1"/>
          <p:nvPr/>
        </p:nvSpPr>
        <p:spPr>
          <a:xfrm>
            <a:off x="1381012" y="1742723"/>
            <a:ext cx="8952691" cy="1015663"/>
          </a:xfrm>
          <a:prstGeom prst="rect">
            <a:avLst/>
          </a:prstGeom>
          <a:noFill/>
        </p:spPr>
        <p:txBody>
          <a:bodyPr wrap="square" rtlCol="0">
            <a:spAutoFit/>
          </a:bodyPr>
          <a:lstStyle/>
          <a:p>
            <a:r>
              <a:rPr lang="en-US" sz="2000" dirty="0">
                <a:solidFill>
                  <a:srgbClr val="92D050"/>
                </a:solidFill>
                <a:latin typeface="Cavolini" panose="03000502040302020204" pitchFamily="66" charset="0"/>
                <a:cs typeface="Cavolini" panose="03000502040302020204" pitchFamily="66" charset="0"/>
              </a:rPr>
              <a:t>It is noticed that the lowest degree of stress found when you take enough hours of sleep (from 6 to 8) and study for enough hours per week (30 and above).</a:t>
            </a:r>
          </a:p>
        </p:txBody>
      </p:sp>
      <p:sp>
        <p:nvSpPr>
          <p:cNvPr id="9" name="TextBox 8">
            <a:extLst>
              <a:ext uri="{FF2B5EF4-FFF2-40B4-BE49-F238E27FC236}">
                <a16:creationId xmlns:a16="http://schemas.microsoft.com/office/drawing/2014/main" id="{4332CDD2-2862-6B67-4B01-3792D8FB1927}"/>
              </a:ext>
            </a:extLst>
          </p:cNvPr>
          <p:cNvSpPr txBox="1"/>
          <p:nvPr/>
        </p:nvSpPr>
        <p:spPr>
          <a:xfrm>
            <a:off x="1381011" y="3429000"/>
            <a:ext cx="8952691" cy="1631216"/>
          </a:xfrm>
          <a:prstGeom prst="rect">
            <a:avLst/>
          </a:prstGeom>
          <a:noFill/>
        </p:spPr>
        <p:txBody>
          <a:bodyPr wrap="square" rtlCol="0">
            <a:spAutoFit/>
          </a:bodyPr>
          <a:lstStyle/>
          <a:p>
            <a:r>
              <a:rPr lang="en-US" sz="2000" dirty="0">
                <a:solidFill>
                  <a:srgbClr val="92D050"/>
                </a:solidFill>
                <a:latin typeface="Cavolini" panose="03000502040302020204" pitchFamily="66" charset="0"/>
                <a:cs typeface="Cavolini" panose="03000502040302020204" pitchFamily="66" charset="0"/>
              </a:rPr>
              <a:t>After noticing all the properties in relation with getting high scores, we noticed that the biggest effect in getting high Grades is the attendance. The more you attend the more you got highest degrees.</a:t>
            </a:r>
          </a:p>
          <a:p>
            <a:endParaRPr lang="en-US" sz="2000" dirty="0">
              <a:solidFill>
                <a:srgbClr val="92D050"/>
              </a:solidFill>
              <a:latin typeface="Cavolini" panose="03000502040302020204" pitchFamily="66" charset="0"/>
              <a:cs typeface="Cavolini" panose="03000502040302020204" pitchFamily="66" charset="0"/>
            </a:endParaRPr>
          </a:p>
        </p:txBody>
      </p:sp>
      <p:pic>
        <p:nvPicPr>
          <p:cNvPr id="7" name="Graphic 6" descr="Badge 9 outline">
            <a:extLst>
              <a:ext uri="{FF2B5EF4-FFF2-40B4-BE49-F238E27FC236}">
                <a16:creationId xmlns:a16="http://schemas.microsoft.com/office/drawing/2014/main" id="{03EB1AD9-C5FF-3B40-6C26-0D661E2A41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317" y="1630065"/>
            <a:ext cx="545322" cy="545322"/>
          </a:xfrm>
          <a:prstGeom prst="rect">
            <a:avLst/>
          </a:prstGeom>
        </p:spPr>
      </p:pic>
      <p:pic>
        <p:nvPicPr>
          <p:cNvPr id="10" name="Graphic 9" descr="Badge 10 outline">
            <a:extLst>
              <a:ext uri="{FF2B5EF4-FFF2-40B4-BE49-F238E27FC236}">
                <a16:creationId xmlns:a16="http://schemas.microsoft.com/office/drawing/2014/main" id="{428B7EBA-D023-1D54-8172-4FD4A619FF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620" y="3304445"/>
            <a:ext cx="545322" cy="545322"/>
          </a:xfrm>
          <a:prstGeom prst="rect">
            <a:avLst/>
          </a:prstGeom>
        </p:spPr>
      </p:pic>
      <p:sp>
        <p:nvSpPr>
          <p:cNvPr id="12" name="TextBox 11">
            <a:extLst>
              <a:ext uri="{FF2B5EF4-FFF2-40B4-BE49-F238E27FC236}">
                <a16:creationId xmlns:a16="http://schemas.microsoft.com/office/drawing/2014/main" id="{F9A5E434-64ED-77A5-ED53-04073A94683F}"/>
              </a:ext>
            </a:extLst>
          </p:cNvPr>
          <p:cNvSpPr txBox="1"/>
          <p:nvPr/>
        </p:nvSpPr>
        <p:spPr>
          <a:xfrm>
            <a:off x="3850478" y="394450"/>
            <a:ext cx="3915437" cy="830997"/>
          </a:xfrm>
          <a:prstGeom prst="rect">
            <a:avLst/>
          </a:prstGeom>
          <a:noFill/>
        </p:spPr>
        <p:txBody>
          <a:bodyPr wrap="square" rtlCol="0">
            <a:spAutoFit/>
          </a:bodyPr>
          <a:lstStyle/>
          <a:p>
            <a:pPr algn="ctr"/>
            <a:r>
              <a:rPr lang="en-US" sz="2400" dirty="0">
                <a:solidFill>
                  <a:schemeClr val="tx1">
                    <a:lumMod val="95000"/>
                  </a:schemeClr>
                </a:solidFill>
                <a:latin typeface="Lucida Calligraphy" panose="03010101010101010101" pitchFamily="66" charset="0"/>
              </a:rPr>
              <a:t>Ideas for improving students Grades.</a:t>
            </a:r>
          </a:p>
        </p:txBody>
      </p:sp>
      <p:pic>
        <p:nvPicPr>
          <p:cNvPr id="16" name="Graphic 15" descr="Lightbulb and gear with solid fill">
            <a:extLst>
              <a:ext uri="{FF2B5EF4-FFF2-40B4-BE49-F238E27FC236}">
                <a16:creationId xmlns:a16="http://schemas.microsoft.com/office/drawing/2014/main" id="{4EF0BDAF-04A8-6128-9BF3-3BA22DEC670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9898" y="337427"/>
            <a:ext cx="574146" cy="574146"/>
          </a:xfrm>
          <a:prstGeom prst="rect">
            <a:avLst/>
          </a:prstGeom>
        </p:spPr>
      </p:pic>
    </p:spTree>
    <p:extLst>
      <p:ext uri="{BB962C8B-B14F-4D97-AF65-F5344CB8AC3E}">
        <p14:creationId xmlns:p14="http://schemas.microsoft.com/office/powerpoint/2010/main" val="41428559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1000"/>
                                        <p:tgtEl>
                                          <p:spTgt spid="9">
                                            <p:txEl>
                                              <p:pRg st="0" end="0"/>
                                            </p:txEl>
                                          </p:spTgt>
                                        </p:tgtEl>
                                      </p:cBhvr>
                                    </p:animEffect>
                                    <p:anim calcmode="lin" valueType="num">
                                      <p:cBhvr>
                                        <p:cTn id="1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ABEFB-6943-0C3E-CADD-8940C9FF33F9}"/>
            </a:ext>
          </a:extLst>
        </p:cNvPr>
        <p:cNvGrpSpPr/>
        <p:nvPr/>
      </p:nvGrpSpPr>
      <p:grpSpPr>
        <a:xfrm>
          <a:off x="0" y="0"/>
          <a:ext cx="0" cy="0"/>
          <a:chOff x="0" y="0"/>
          <a:chExt cx="0" cy="0"/>
        </a:xfrm>
      </p:grpSpPr>
      <p:pic>
        <p:nvPicPr>
          <p:cNvPr id="4" name="Picture 3" descr="A person in a cone with different objects&#10;&#10;Description automatically generated with medium confidence">
            <a:extLst>
              <a:ext uri="{FF2B5EF4-FFF2-40B4-BE49-F238E27FC236}">
                <a16:creationId xmlns:a16="http://schemas.microsoft.com/office/drawing/2014/main" id="{4348828D-A32C-7ED5-898B-8CA876BBBEC0}"/>
              </a:ext>
            </a:extLst>
          </p:cNvPr>
          <p:cNvPicPr>
            <a:picLocks noChangeAspect="1"/>
          </p:cNvPicPr>
          <p:nvPr/>
        </p:nvPicPr>
        <p:blipFill rotWithShape="1">
          <a:blip r:embed="rId3">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1" name="Group 10">
            <a:extLst>
              <a:ext uri="{FF2B5EF4-FFF2-40B4-BE49-F238E27FC236}">
                <a16:creationId xmlns:a16="http://schemas.microsoft.com/office/drawing/2014/main" id="{61B42CFB-5085-65D8-148E-092DE586056B}"/>
              </a:ext>
            </a:extLst>
          </p:cNvPr>
          <p:cNvGrpSpPr/>
          <p:nvPr/>
        </p:nvGrpSpPr>
        <p:grpSpPr>
          <a:xfrm>
            <a:off x="10651432" y="-1"/>
            <a:ext cx="1540568" cy="6858001"/>
            <a:chOff x="10651432" y="-1"/>
            <a:chExt cx="1540568" cy="6858001"/>
          </a:xfrm>
          <a:effectLst>
            <a:glow rad="101600">
              <a:srgbClr val="00B050">
                <a:alpha val="19000"/>
              </a:srgbClr>
            </a:glow>
          </a:effectLst>
        </p:grpSpPr>
        <p:sp>
          <p:nvSpPr>
            <p:cNvPr id="13" name="Rectangle 12">
              <a:extLst>
                <a:ext uri="{FF2B5EF4-FFF2-40B4-BE49-F238E27FC236}">
                  <a16:creationId xmlns:a16="http://schemas.microsoft.com/office/drawing/2014/main" id="{40CF3E22-93D4-EC5B-0E30-92848991FD99}"/>
                </a:ext>
              </a:extLst>
            </p:cNvPr>
            <p:cNvSpPr/>
            <p:nvPr/>
          </p:nvSpPr>
          <p:spPr>
            <a:xfrm>
              <a:off x="11678478" y="0"/>
              <a:ext cx="513522" cy="6858000"/>
            </a:xfrm>
            <a:prstGeom prst="rect">
              <a:avLst/>
            </a:prstGeom>
            <a:blipFill>
              <a:blip r:embed="rId4"/>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CBE8B3C-2F1E-EED1-3B5D-5E65CBE8C201}"/>
                </a:ext>
              </a:extLst>
            </p:cNvPr>
            <p:cNvSpPr/>
            <p:nvPr/>
          </p:nvSpPr>
          <p:spPr>
            <a:xfrm>
              <a:off x="11164955" y="0"/>
              <a:ext cx="513522" cy="6858000"/>
            </a:xfrm>
            <a:prstGeom prst="rect">
              <a:avLst/>
            </a:prstGeom>
            <a:blipFill dpi="0" rotWithShape="1">
              <a:blip r:embed="rId5">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2943DE-77BD-B261-DBAC-5F56F3261861}"/>
                </a:ext>
              </a:extLst>
            </p:cNvPr>
            <p:cNvSpPr/>
            <p:nvPr/>
          </p:nvSpPr>
          <p:spPr>
            <a:xfrm>
              <a:off x="10651432" y="0"/>
              <a:ext cx="513522" cy="6858000"/>
            </a:xfrm>
            <a:prstGeom prst="rect">
              <a:avLst/>
            </a:prstGeom>
            <a:blipFill dpi="0" rotWithShape="1">
              <a:blip r:embed="rId6">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233E96C4-AA5B-C743-182B-D015AA578B91}"/>
                </a:ext>
              </a:extLst>
            </p:cNvPr>
            <p:cNvSpPr/>
            <p:nvPr/>
          </p:nvSpPr>
          <p:spPr>
            <a:xfrm rot="10800000">
              <a:off x="10651432" y="-1"/>
              <a:ext cx="1540568" cy="1245043"/>
            </a:xfrm>
            <a:prstGeom prst="triangl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3EA1CB69-B20F-F49F-0E14-B296666126E1}"/>
              </a:ext>
            </a:extLst>
          </p:cNvPr>
          <p:cNvSpPr txBox="1"/>
          <p:nvPr/>
        </p:nvSpPr>
        <p:spPr>
          <a:xfrm>
            <a:off x="3123195" y="2763075"/>
            <a:ext cx="5270308" cy="769441"/>
          </a:xfrm>
          <a:prstGeom prst="rect">
            <a:avLst/>
          </a:prstGeom>
          <a:noFill/>
        </p:spPr>
        <p:txBody>
          <a:bodyPr wrap="square" rtlCol="0">
            <a:spAutoFit/>
          </a:bodyPr>
          <a:lstStyle/>
          <a:p>
            <a:pPr algn="ctr"/>
            <a:r>
              <a:rPr lang="en-US" sz="4400" dirty="0">
                <a:solidFill>
                  <a:schemeClr val="accent6">
                    <a:lumMod val="40000"/>
                    <a:lumOff val="60000"/>
                  </a:schemeClr>
                </a:solidFill>
                <a:latin typeface="Lucida Calligraphy" panose="03010101010101010101" pitchFamily="66" charset="0"/>
              </a:rPr>
              <a:t>Thank you</a:t>
            </a:r>
          </a:p>
        </p:txBody>
      </p:sp>
    </p:spTree>
    <p:extLst>
      <p:ext uri="{BB962C8B-B14F-4D97-AF65-F5344CB8AC3E}">
        <p14:creationId xmlns:p14="http://schemas.microsoft.com/office/powerpoint/2010/main" val="41603778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2F101-1652-2DE2-78CE-4B628E449738}"/>
            </a:ext>
          </a:extLst>
        </p:cNvPr>
        <p:cNvGrpSpPr/>
        <p:nvPr/>
      </p:nvGrpSpPr>
      <p:grpSpPr>
        <a:xfrm>
          <a:off x="0" y="0"/>
          <a:ext cx="0" cy="0"/>
          <a:chOff x="0" y="0"/>
          <a:chExt cx="0" cy="0"/>
        </a:xfrm>
      </p:grpSpPr>
      <p:pic>
        <p:nvPicPr>
          <p:cNvPr id="3" name="Picture 2" descr="A person in a cone with different objects&#10;&#10;Description automatically generated with medium confidence">
            <a:extLst>
              <a:ext uri="{FF2B5EF4-FFF2-40B4-BE49-F238E27FC236}">
                <a16:creationId xmlns:a16="http://schemas.microsoft.com/office/drawing/2014/main" id="{52393E9F-D893-4D41-8CF8-0F96D2F1CA76}"/>
              </a:ext>
            </a:extLst>
          </p:cNvPr>
          <p:cNvPicPr>
            <a:picLocks noChangeAspect="1"/>
          </p:cNvPicPr>
          <p:nvPr/>
        </p:nvPicPr>
        <p:blipFill rotWithShape="1">
          <a:blip r:embed="rId2">
            <a:extLst>
              <a:ext uri="{28A0092B-C50C-407E-A947-70E740481C1C}">
                <a14:useLocalDpi xmlns:a14="http://schemas.microsoft.com/office/drawing/2010/main" val="0"/>
              </a:ext>
            </a:extLst>
          </a:blip>
          <a:srcRect l="31040" r="29630"/>
          <a:stretch/>
        </p:blipFill>
        <p:spPr>
          <a:xfrm>
            <a:off x="0" y="0"/>
            <a:ext cx="435429" cy="1383902"/>
          </a:xfrm>
          <a:prstGeom prst="rect">
            <a:avLst/>
          </a:prstGeom>
          <a:effectLst>
            <a:outerShdw blurRad="50800" dist="50800" dir="5400000" sx="96000" sy="96000" algn="ctr" rotWithShape="0">
              <a:srgbClr val="000000">
                <a:alpha val="85000"/>
              </a:srgbClr>
            </a:outerShdw>
            <a:softEdge rad="12700"/>
          </a:effectLst>
        </p:spPr>
      </p:pic>
      <p:grpSp>
        <p:nvGrpSpPr>
          <p:cNvPr id="19" name="Group 18">
            <a:extLst>
              <a:ext uri="{FF2B5EF4-FFF2-40B4-BE49-F238E27FC236}">
                <a16:creationId xmlns:a16="http://schemas.microsoft.com/office/drawing/2014/main" id="{3C903292-B35A-4186-8DAA-45BE31279C24}"/>
              </a:ext>
            </a:extLst>
          </p:cNvPr>
          <p:cNvGrpSpPr/>
          <p:nvPr/>
        </p:nvGrpSpPr>
        <p:grpSpPr>
          <a:xfrm>
            <a:off x="10651432" y="-1"/>
            <a:ext cx="1540568" cy="6858001"/>
            <a:chOff x="10651432" y="-1"/>
            <a:chExt cx="1540568" cy="6858001"/>
          </a:xfrm>
          <a:effectLst>
            <a:glow rad="101600">
              <a:srgbClr val="00B050">
                <a:alpha val="19000"/>
              </a:srgbClr>
            </a:glow>
          </a:effectLst>
        </p:grpSpPr>
        <p:sp>
          <p:nvSpPr>
            <p:cNvPr id="20" name="Rectangle 19">
              <a:extLst>
                <a:ext uri="{FF2B5EF4-FFF2-40B4-BE49-F238E27FC236}">
                  <a16:creationId xmlns:a16="http://schemas.microsoft.com/office/drawing/2014/main" id="{F2EFC0BF-2720-7283-E02C-0860745644C6}"/>
                </a:ext>
              </a:extLst>
            </p:cNvPr>
            <p:cNvSpPr/>
            <p:nvPr/>
          </p:nvSpPr>
          <p:spPr>
            <a:xfrm>
              <a:off x="11678478" y="0"/>
              <a:ext cx="513522" cy="6858000"/>
            </a:xfrm>
            <a:prstGeom prst="rect">
              <a:avLst/>
            </a:prstGeom>
            <a:blipFill>
              <a:blip r:embed="rId3"/>
              <a:stretch>
                <a:fillRect/>
              </a:stretch>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1B366F-C6CA-04B0-7C89-C215B4826378}"/>
                </a:ext>
              </a:extLst>
            </p:cNvPr>
            <p:cNvSpPr/>
            <p:nvPr/>
          </p:nvSpPr>
          <p:spPr>
            <a:xfrm>
              <a:off x="11164955" y="0"/>
              <a:ext cx="513522" cy="6858000"/>
            </a:xfrm>
            <a:prstGeom prst="rect">
              <a:avLst/>
            </a:prstGeom>
            <a:blipFill dpi="0" rotWithShape="1">
              <a:blip r:embed="rId4">
                <a:alphaModFix amt="61000"/>
              </a:blip>
              <a:srcRect/>
              <a:tile tx="0" ty="0" sx="100000" sy="100000" flip="none" algn="tl"/>
            </a:blipFill>
            <a:ln>
              <a:noFill/>
            </a:ln>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9B0E16C-0C61-267C-F466-17D71C49B4E1}"/>
                </a:ext>
              </a:extLst>
            </p:cNvPr>
            <p:cNvSpPr/>
            <p:nvPr/>
          </p:nvSpPr>
          <p:spPr>
            <a:xfrm>
              <a:off x="10651432" y="0"/>
              <a:ext cx="513522" cy="6858000"/>
            </a:xfrm>
            <a:prstGeom prst="rect">
              <a:avLst/>
            </a:prstGeom>
            <a:blipFill dpi="0" rotWithShape="1">
              <a:blip r:embed="rId5">
                <a:alphaModFix amt="32000"/>
              </a:blip>
              <a:srcRect/>
              <a:tile tx="0" ty="0" sx="100000" sy="100000" flip="none" algn="tl"/>
            </a:blipFill>
            <a:ln>
              <a:noFill/>
            </a:ln>
            <a:effectLst>
              <a:softEdge rad="25400"/>
            </a:effectLst>
            <a:scene3d>
              <a:camera prst="orthographicFront"/>
              <a:lightRig rig="threePt" dir="t"/>
            </a:scene3d>
            <a:sp3d>
              <a:bevelT w="63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CCDC8543-DFB9-89BF-25EC-6C89FE1B9C24}"/>
                </a:ext>
              </a:extLst>
            </p:cNvPr>
            <p:cNvSpPr/>
            <p:nvPr/>
          </p:nvSpPr>
          <p:spPr>
            <a:xfrm rot="10800000">
              <a:off x="10651432" y="-1"/>
              <a:ext cx="1540568" cy="1245043"/>
            </a:xfrm>
            <a:prstGeom prst="triangl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B170F685-DE92-FDAE-12B1-2EF62C66DF5E}"/>
              </a:ext>
            </a:extLst>
          </p:cNvPr>
          <p:cNvSpPr txBox="1"/>
          <p:nvPr/>
        </p:nvSpPr>
        <p:spPr>
          <a:xfrm>
            <a:off x="799966" y="1383902"/>
            <a:ext cx="1713722" cy="523220"/>
          </a:xfrm>
          <a:prstGeom prst="rect">
            <a:avLst/>
          </a:prstGeom>
          <a:noFill/>
        </p:spPr>
        <p:txBody>
          <a:bodyPr wrap="square" rtlCol="0">
            <a:spAutoFit/>
          </a:bodyPr>
          <a:lstStyle/>
          <a:p>
            <a:r>
              <a:rPr lang="en-US" sz="2800" b="1" dirty="0">
                <a:solidFill>
                  <a:srgbClr val="FFC000"/>
                </a:solidFill>
                <a:latin typeface="Candara" panose="020E0502030303020204" pitchFamily="34" charset="0"/>
              </a:rPr>
              <a:t>Step 3:</a:t>
            </a:r>
          </a:p>
        </p:txBody>
      </p:sp>
      <p:sp>
        <p:nvSpPr>
          <p:cNvPr id="15" name="TextBox 14">
            <a:extLst>
              <a:ext uri="{FF2B5EF4-FFF2-40B4-BE49-F238E27FC236}">
                <a16:creationId xmlns:a16="http://schemas.microsoft.com/office/drawing/2014/main" id="{2D5CDC20-F744-66B2-5595-D525021E6D2A}"/>
              </a:ext>
            </a:extLst>
          </p:cNvPr>
          <p:cNvSpPr txBox="1"/>
          <p:nvPr/>
        </p:nvSpPr>
        <p:spPr>
          <a:xfrm>
            <a:off x="2048721" y="1414679"/>
            <a:ext cx="5523723" cy="461665"/>
          </a:xfrm>
          <a:prstGeom prst="rect">
            <a:avLst/>
          </a:prstGeom>
          <a:noFill/>
        </p:spPr>
        <p:txBody>
          <a:bodyPr wrap="square" rtlCol="0">
            <a:spAutoFit/>
          </a:bodyPr>
          <a:lstStyle/>
          <a:p>
            <a:r>
              <a:rPr lang="en-US" sz="2400" dirty="0">
                <a:solidFill>
                  <a:schemeClr val="accent4">
                    <a:lumMod val="60000"/>
                    <a:lumOff val="40000"/>
                  </a:schemeClr>
                </a:solidFill>
                <a:latin typeface="Candara" panose="020E0502030303020204" pitchFamily="34" charset="0"/>
              </a:rPr>
              <a:t>Dealing with null values.</a:t>
            </a:r>
          </a:p>
        </p:txBody>
      </p:sp>
      <p:sp>
        <p:nvSpPr>
          <p:cNvPr id="16" name="TextBox 15">
            <a:extLst>
              <a:ext uri="{FF2B5EF4-FFF2-40B4-BE49-F238E27FC236}">
                <a16:creationId xmlns:a16="http://schemas.microsoft.com/office/drawing/2014/main" id="{BEA0A151-ABC6-B7C0-8114-B57B68C8959F}"/>
              </a:ext>
            </a:extLst>
          </p:cNvPr>
          <p:cNvSpPr txBox="1"/>
          <p:nvPr/>
        </p:nvSpPr>
        <p:spPr>
          <a:xfrm>
            <a:off x="817004" y="1907122"/>
            <a:ext cx="5908262" cy="584775"/>
          </a:xfrm>
          <a:prstGeom prst="rect">
            <a:avLst/>
          </a:prstGeom>
          <a:noFill/>
        </p:spPr>
        <p:txBody>
          <a:bodyPr wrap="square" rtlCol="0">
            <a:spAutoFit/>
          </a:bodyPr>
          <a:lstStyle/>
          <a:p>
            <a:r>
              <a:rPr lang="en-US" sz="1600" dirty="0">
                <a:solidFill>
                  <a:schemeClr val="tx1">
                    <a:lumMod val="85000"/>
                  </a:schemeClr>
                </a:solidFill>
                <a:latin typeface="Comic Sans MS" panose="030F0702030302020204" pitchFamily="66" charset="0"/>
              </a:rPr>
              <a:t>We see the columns that have null values, then see if we remove these rows or fill them with the appropriate value.</a:t>
            </a:r>
          </a:p>
        </p:txBody>
      </p:sp>
      <p:pic>
        <p:nvPicPr>
          <p:cNvPr id="9" name="Picture 8">
            <a:extLst>
              <a:ext uri="{FF2B5EF4-FFF2-40B4-BE49-F238E27FC236}">
                <a16:creationId xmlns:a16="http://schemas.microsoft.com/office/drawing/2014/main" id="{4B295772-70DD-46C0-DDE2-D9403A16156F}"/>
              </a:ext>
            </a:extLst>
          </p:cNvPr>
          <p:cNvPicPr>
            <a:picLocks noChangeAspect="1"/>
          </p:cNvPicPr>
          <p:nvPr/>
        </p:nvPicPr>
        <p:blipFill>
          <a:blip r:embed="rId7"/>
          <a:srcRect b="47141"/>
          <a:stretch/>
        </p:blipFill>
        <p:spPr>
          <a:xfrm>
            <a:off x="6864670" y="2647326"/>
            <a:ext cx="1606634" cy="2155257"/>
          </a:xfrm>
          <a:prstGeom prst="rect">
            <a:avLst/>
          </a:prstGeom>
        </p:spPr>
      </p:pic>
      <p:pic>
        <p:nvPicPr>
          <p:cNvPr id="14" name="Picture 13">
            <a:extLst>
              <a:ext uri="{FF2B5EF4-FFF2-40B4-BE49-F238E27FC236}">
                <a16:creationId xmlns:a16="http://schemas.microsoft.com/office/drawing/2014/main" id="{7E0147F1-7BD2-DF3A-9AFC-94164DA2E19E}"/>
              </a:ext>
            </a:extLst>
          </p:cNvPr>
          <p:cNvPicPr>
            <a:picLocks noChangeAspect="1"/>
          </p:cNvPicPr>
          <p:nvPr/>
        </p:nvPicPr>
        <p:blipFill>
          <a:blip r:embed="rId7"/>
          <a:srcRect t="52748"/>
          <a:stretch/>
        </p:blipFill>
        <p:spPr>
          <a:xfrm>
            <a:off x="8697687" y="2647326"/>
            <a:ext cx="1518258" cy="1820640"/>
          </a:xfrm>
          <a:prstGeom prst="rect">
            <a:avLst/>
          </a:prstGeom>
        </p:spPr>
      </p:pic>
      <p:sp>
        <p:nvSpPr>
          <p:cNvPr id="30" name="TextBox 29">
            <a:extLst>
              <a:ext uri="{FF2B5EF4-FFF2-40B4-BE49-F238E27FC236}">
                <a16:creationId xmlns:a16="http://schemas.microsoft.com/office/drawing/2014/main" id="{8CAF4FC3-8962-135D-8B51-3A3A10101152}"/>
              </a:ext>
            </a:extLst>
          </p:cNvPr>
          <p:cNvSpPr txBox="1"/>
          <p:nvPr/>
        </p:nvSpPr>
        <p:spPr>
          <a:xfrm>
            <a:off x="418895" y="2668213"/>
            <a:ext cx="3761931" cy="461665"/>
          </a:xfrm>
          <a:prstGeom prst="rect">
            <a:avLst/>
          </a:prstGeom>
          <a:noFill/>
        </p:spPr>
        <p:txBody>
          <a:bodyPr wrap="square" rtlCol="0">
            <a:spAutoFit/>
          </a:bodyPr>
          <a:lstStyle/>
          <a:p>
            <a:r>
              <a:rPr lang="en-US" sz="2400" dirty="0">
                <a:solidFill>
                  <a:srgbClr val="FFC000"/>
                </a:solidFill>
                <a:latin typeface="Bradley Hand ITC" panose="03070402050302030203" pitchFamily="66" charset="0"/>
              </a:rPr>
              <a:t>For</a:t>
            </a:r>
            <a:r>
              <a:rPr lang="en-US" sz="2400" dirty="0">
                <a:solidFill>
                  <a:schemeClr val="accent1">
                    <a:lumMod val="40000"/>
                    <a:lumOff val="60000"/>
                  </a:schemeClr>
                </a:solidFill>
                <a:latin typeface="Bradley Hand ITC" panose="03070402050302030203" pitchFamily="66" charset="0"/>
              </a:rPr>
              <a:t> </a:t>
            </a:r>
            <a:r>
              <a:rPr lang="en-US" sz="1600" dirty="0">
                <a:solidFill>
                  <a:srgbClr val="B4816B"/>
                </a:solidFill>
                <a:latin typeface="Comic Sans MS" panose="030F0702030302020204" pitchFamily="66" charset="0"/>
              </a:rPr>
              <a:t>Parent Education Level:</a:t>
            </a:r>
          </a:p>
        </p:txBody>
      </p:sp>
      <p:sp>
        <p:nvSpPr>
          <p:cNvPr id="31" name="TextBox 30">
            <a:extLst>
              <a:ext uri="{FF2B5EF4-FFF2-40B4-BE49-F238E27FC236}">
                <a16:creationId xmlns:a16="http://schemas.microsoft.com/office/drawing/2014/main" id="{06AEDF66-7D5F-1DD2-810D-3A5D22031583}"/>
              </a:ext>
            </a:extLst>
          </p:cNvPr>
          <p:cNvSpPr txBox="1"/>
          <p:nvPr/>
        </p:nvSpPr>
        <p:spPr>
          <a:xfrm>
            <a:off x="583653" y="3091067"/>
            <a:ext cx="4370740" cy="523220"/>
          </a:xfrm>
          <a:prstGeom prst="rect">
            <a:avLst/>
          </a:prstGeom>
          <a:noFill/>
        </p:spPr>
        <p:txBody>
          <a:bodyPr wrap="square" rtlCol="0">
            <a:spAutoFit/>
          </a:bodyPr>
          <a:lstStyle/>
          <a:p>
            <a:r>
              <a:rPr lang="en-US" sz="1400" dirty="0">
                <a:solidFill>
                  <a:schemeClr val="tx1">
                    <a:lumMod val="85000"/>
                  </a:schemeClr>
                </a:solidFill>
                <a:latin typeface="Comic Sans MS" panose="030F0702030302020204" pitchFamily="66" charset="0"/>
              </a:rPr>
              <a:t>It has about 20% of its values null values, so we will remove the entire column</a:t>
            </a:r>
          </a:p>
        </p:txBody>
      </p:sp>
      <p:pic>
        <p:nvPicPr>
          <p:cNvPr id="34" name="Picture 33">
            <a:extLst>
              <a:ext uri="{FF2B5EF4-FFF2-40B4-BE49-F238E27FC236}">
                <a16:creationId xmlns:a16="http://schemas.microsoft.com/office/drawing/2014/main" id="{19B8D0FA-D723-5E3D-AF61-8F6AA9F043EA}"/>
              </a:ext>
            </a:extLst>
          </p:cNvPr>
          <p:cNvPicPr>
            <a:picLocks noChangeAspect="1"/>
          </p:cNvPicPr>
          <p:nvPr/>
        </p:nvPicPr>
        <p:blipFill>
          <a:blip r:embed="rId8"/>
          <a:stretch>
            <a:fillRect/>
          </a:stretch>
        </p:blipFill>
        <p:spPr>
          <a:xfrm>
            <a:off x="528758" y="3622713"/>
            <a:ext cx="4798574" cy="535033"/>
          </a:xfrm>
          <a:prstGeom prst="rect">
            <a:avLst/>
          </a:prstGeom>
        </p:spPr>
      </p:pic>
      <p:sp>
        <p:nvSpPr>
          <p:cNvPr id="35" name="TextBox 34">
            <a:extLst>
              <a:ext uri="{FF2B5EF4-FFF2-40B4-BE49-F238E27FC236}">
                <a16:creationId xmlns:a16="http://schemas.microsoft.com/office/drawing/2014/main" id="{E456F3F5-2B01-C5AA-F988-57317F772CB9}"/>
              </a:ext>
            </a:extLst>
          </p:cNvPr>
          <p:cNvSpPr txBox="1"/>
          <p:nvPr/>
        </p:nvSpPr>
        <p:spPr>
          <a:xfrm>
            <a:off x="418895" y="4494317"/>
            <a:ext cx="3948127" cy="461665"/>
          </a:xfrm>
          <a:prstGeom prst="rect">
            <a:avLst/>
          </a:prstGeom>
          <a:noFill/>
        </p:spPr>
        <p:txBody>
          <a:bodyPr wrap="square" rtlCol="0">
            <a:spAutoFit/>
          </a:bodyPr>
          <a:lstStyle/>
          <a:p>
            <a:r>
              <a:rPr lang="en-US" sz="2400" dirty="0">
                <a:solidFill>
                  <a:srgbClr val="FFC000"/>
                </a:solidFill>
                <a:latin typeface="Bradley Hand ITC" panose="03070402050302030203" pitchFamily="66" charset="0"/>
              </a:rPr>
              <a:t>For</a:t>
            </a:r>
            <a:r>
              <a:rPr lang="en-US" sz="2400" dirty="0">
                <a:solidFill>
                  <a:schemeClr val="accent1">
                    <a:lumMod val="40000"/>
                    <a:lumOff val="60000"/>
                  </a:schemeClr>
                </a:solidFill>
                <a:latin typeface="Bradley Hand ITC" panose="03070402050302030203" pitchFamily="66" charset="0"/>
              </a:rPr>
              <a:t> </a:t>
            </a:r>
            <a:r>
              <a:rPr lang="en-US" sz="1600" dirty="0">
                <a:solidFill>
                  <a:srgbClr val="B4816B"/>
                </a:solidFill>
                <a:latin typeface="Comic Sans MS" panose="030F0702030302020204" pitchFamily="66" charset="0"/>
              </a:rPr>
              <a:t>Attendance and Assignment Avg:</a:t>
            </a:r>
          </a:p>
        </p:txBody>
      </p:sp>
      <p:sp>
        <p:nvSpPr>
          <p:cNvPr id="36" name="TextBox 35">
            <a:extLst>
              <a:ext uri="{FF2B5EF4-FFF2-40B4-BE49-F238E27FC236}">
                <a16:creationId xmlns:a16="http://schemas.microsoft.com/office/drawing/2014/main" id="{E624423D-1F00-1A94-EDDB-46535058335B}"/>
              </a:ext>
            </a:extLst>
          </p:cNvPr>
          <p:cNvSpPr txBox="1"/>
          <p:nvPr/>
        </p:nvSpPr>
        <p:spPr>
          <a:xfrm>
            <a:off x="632762" y="4964321"/>
            <a:ext cx="4370740" cy="307777"/>
          </a:xfrm>
          <a:prstGeom prst="rect">
            <a:avLst/>
          </a:prstGeom>
          <a:noFill/>
        </p:spPr>
        <p:txBody>
          <a:bodyPr wrap="square" rtlCol="0">
            <a:spAutoFit/>
          </a:bodyPr>
          <a:lstStyle/>
          <a:p>
            <a:r>
              <a:rPr lang="en-US" sz="1400" dirty="0">
                <a:solidFill>
                  <a:schemeClr val="tx1">
                    <a:lumMod val="85000"/>
                  </a:schemeClr>
                </a:solidFill>
                <a:latin typeface="Comic Sans MS" panose="030F0702030302020204" pitchFamily="66" charset="0"/>
              </a:rPr>
              <a:t>We will fill them with the median value.</a:t>
            </a:r>
          </a:p>
        </p:txBody>
      </p:sp>
      <p:pic>
        <p:nvPicPr>
          <p:cNvPr id="38" name="Picture 37">
            <a:extLst>
              <a:ext uri="{FF2B5EF4-FFF2-40B4-BE49-F238E27FC236}">
                <a16:creationId xmlns:a16="http://schemas.microsoft.com/office/drawing/2014/main" id="{BA2EA191-B7CB-7738-C142-6B2BB8B0AB81}"/>
              </a:ext>
            </a:extLst>
          </p:cNvPr>
          <p:cNvPicPr>
            <a:picLocks noChangeAspect="1"/>
          </p:cNvPicPr>
          <p:nvPr/>
        </p:nvPicPr>
        <p:blipFill>
          <a:blip r:embed="rId9"/>
          <a:stretch>
            <a:fillRect/>
          </a:stretch>
        </p:blipFill>
        <p:spPr>
          <a:xfrm>
            <a:off x="454409" y="5308697"/>
            <a:ext cx="7459116" cy="800212"/>
          </a:xfrm>
          <a:prstGeom prst="rect">
            <a:avLst/>
          </a:prstGeom>
        </p:spPr>
      </p:pic>
      <p:cxnSp>
        <p:nvCxnSpPr>
          <p:cNvPr id="40" name="Straight Connector 39">
            <a:extLst>
              <a:ext uri="{FF2B5EF4-FFF2-40B4-BE49-F238E27FC236}">
                <a16:creationId xmlns:a16="http://schemas.microsoft.com/office/drawing/2014/main" id="{97A548B2-3AB1-EC6E-6679-0C5CE8889994}"/>
              </a:ext>
            </a:extLst>
          </p:cNvPr>
          <p:cNvCxnSpPr>
            <a:cxnSpLocks/>
          </p:cNvCxnSpPr>
          <p:nvPr/>
        </p:nvCxnSpPr>
        <p:spPr>
          <a:xfrm>
            <a:off x="583653" y="4344949"/>
            <a:ext cx="4509451" cy="0"/>
          </a:xfrm>
          <a:prstGeom prst="line">
            <a:avLst/>
          </a:prstGeom>
          <a:ln w="127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670216-6273-EB88-4BE6-92B4B52944D3}"/>
              </a:ext>
            </a:extLst>
          </p:cNvPr>
          <p:cNvSpPr txBox="1"/>
          <p:nvPr/>
        </p:nvSpPr>
        <p:spPr>
          <a:xfrm>
            <a:off x="2398141" y="150960"/>
            <a:ext cx="6883511" cy="830997"/>
          </a:xfrm>
          <a:prstGeom prst="rect">
            <a:avLst/>
          </a:prstGeom>
          <a:noFill/>
        </p:spPr>
        <p:txBody>
          <a:bodyPr wrap="square" rtlCol="0">
            <a:spAutoFit/>
          </a:bodyPr>
          <a:lstStyle/>
          <a:p>
            <a:pPr algn="ctr"/>
            <a:r>
              <a:rPr lang="en-US" sz="2400" dirty="0">
                <a:solidFill>
                  <a:schemeClr val="accent6">
                    <a:lumMod val="40000"/>
                    <a:lumOff val="60000"/>
                  </a:schemeClr>
                </a:solidFill>
                <a:latin typeface="Lucida Calligraphy" panose="03010101010101010101" pitchFamily="66" charset="0"/>
              </a:rPr>
              <a:t>Handling missing values and performing basic data cleaning. </a:t>
            </a:r>
          </a:p>
        </p:txBody>
      </p:sp>
      <p:pic>
        <p:nvPicPr>
          <p:cNvPr id="2" name="Graphic 1" descr="Research with solid fill">
            <a:extLst>
              <a:ext uri="{FF2B5EF4-FFF2-40B4-BE49-F238E27FC236}">
                <a16:creationId xmlns:a16="http://schemas.microsoft.com/office/drawing/2014/main" id="{92A4F5CE-708F-AD6D-3055-F0553BA1C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22200" y="105280"/>
            <a:ext cx="610590" cy="610590"/>
          </a:xfrm>
          <a:prstGeom prst="rect">
            <a:avLst/>
          </a:prstGeom>
        </p:spPr>
      </p:pic>
    </p:spTree>
    <p:extLst>
      <p:ext uri="{BB962C8B-B14F-4D97-AF65-F5344CB8AC3E}">
        <p14:creationId xmlns:p14="http://schemas.microsoft.com/office/powerpoint/2010/main" val="137342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randombar(horizontal)">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par>
                          <p:cTn id="34" fill="hold">
                            <p:stCondLst>
                              <p:cond delay="1500"/>
                            </p:stCondLst>
                            <p:childTnLst>
                              <p:par>
                                <p:cTn id="35" presetID="14" presetClass="entr" presetSubtype="1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0" grpId="0"/>
      <p:bldP spid="31" grpId="0"/>
      <p:bldP spid="35" grpId="0"/>
      <p:bldP spid="3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444</TotalTime>
  <Words>3078</Words>
  <Application>Microsoft Office PowerPoint</Application>
  <PresentationFormat>Widescreen</PresentationFormat>
  <Paragraphs>405</Paragraphs>
  <Slides>85</Slides>
  <Notes>29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Aptos</vt:lpstr>
      <vt:lpstr>Avenir Next LT Pro Light</vt:lpstr>
      <vt:lpstr>Bell MT</vt:lpstr>
      <vt:lpstr>Bradley Hand ITC</vt:lpstr>
      <vt:lpstr>Calisto MT</vt:lpstr>
      <vt:lpstr>Candara</vt:lpstr>
      <vt:lpstr>Cascadia Code ExtraLight</vt:lpstr>
      <vt:lpstr>Cavolini</vt:lpstr>
      <vt:lpstr>Comic Sans MS</vt:lpstr>
      <vt:lpstr>Corbel Light</vt:lpstr>
      <vt:lpstr>Lucida Calligraphy</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Adel</dc:creator>
  <cp:lastModifiedBy>Ahmed Adel</cp:lastModifiedBy>
  <cp:revision>2</cp:revision>
  <dcterms:created xsi:type="dcterms:W3CDTF">2025-02-25T18:57:21Z</dcterms:created>
  <dcterms:modified xsi:type="dcterms:W3CDTF">2025-02-27T21:14:21Z</dcterms:modified>
</cp:coreProperties>
</file>